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7" r:id="rId2"/>
    <p:sldId id="273" r:id="rId3"/>
    <p:sldId id="270" r:id="rId4"/>
    <p:sldId id="272" r:id="rId5"/>
    <p:sldId id="276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66" r:id="rId27"/>
    <p:sldId id="274" r:id="rId28"/>
    <p:sldId id="297" r:id="rId29"/>
    <p:sldId id="296" r:id="rId30"/>
    <p:sldId id="26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58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6952"/>
    <a:srgbClr val="BC9D75"/>
    <a:srgbClr val="180E0E"/>
    <a:srgbClr val="D6C3AA"/>
    <a:srgbClr val="D1C6B9"/>
    <a:srgbClr val="C9BCAC"/>
    <a:srgbClr val="565656"/>
    <a:srgbClr val="311D1C"/>
    <a:srgbClr val="624742"/>
    <a:srgbClr val="A38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89332" autoAdjust="0"/>
  </p:normalViewPr>
  <p:slideViewPr>
    <p:cSldViewPr snapToGrid="0" showGuides="1">
      <p:cViewPr varScale="1">
        <p:scale>
          <a:sx n="73" d="100"/>
          <a:sy n="73" d="100"/>
        </p:scale>
        <p:origin x="1378" y="67"/>
      </p:cViewPr>
      <p:guideLst>
        <p:guide orient="horz" pos="2160"/>
        <p:guide pos="3840"/>
        <p:guide orient="horz" pos="958"/>
        <p:guide pos="529"/>
        <p:guide pos="7151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0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BCC5A-BE33-425C-B661-B724855DC7BD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B098D-20C1-4F5C-B787-9E1CF24A0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39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2A1F9-6F9F-4BB0-8E2C-9B79B6B5828A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83CAB-F962-48D9-955D-56F47C39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0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7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30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2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4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05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11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3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80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6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2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3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38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70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66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6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86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64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1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0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91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26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9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0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9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6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70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CAB-F962-48D9-955D-56F47C3951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6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41B99-4B16-4408-A490-E2F0C3ABE4E2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4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F4D0-26DE-4007-9799-A330C7F14870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8D09-AAC1-4CB0-B1FF-43B3300B4D94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7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>
            <a:extLst>
              <a:ext uri="{FF2B5EF4-FFF2-40B4-BE49-F238E27FC236}">
                <a16:creationId xmlns:a16="http://schemas.microsoft.com/office/drawing/2014/main" id="{55B784DC-1944-488E-B7EC-382DF6F1B069}"/>
              </a:ext>
            </a:extLst>
          </p:cNvPr>
          <p:cNvSpPr/>
          <p:nvPr userDrawn="1"/>
        </p:nvSpPr>
        <p:spPr>
          <a:xfrm>
            <a:off x="10832194" y="6406165"/>
            <a:ext cx="669175" cy="451835"/>
          </a:xfrm>
          <a:prstGeom prst="trapezoid">
            <a:avLst>
              <a:gd name="adj" fmla="val 22598"/>
            </a:avLst>
          </a:prstGeom>
          <a:gradFill>
            <a:gsLst>
              <a:gs pos="0">
                <a:srgbClr val="886952"/>
              </a:gs>
              <a:gs pos="100000">
                <a:srgbClr val="565656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1836"/>
            <a:ext cx="10515600" cy="856064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311D1C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2ECC-4762-4819-8A71-7DFF569324E5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6281" y="6449519"/>
            <a:ext cx="3810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9F1BBE41-C744-4DDD-949A-38A6128021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3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BA9A-84E8-4C6D-9679-3D09CDC563D0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5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FF2F-5EEF-48A4-87A4-02DBDCF97295}" type="datetime1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5158-F431-4E7E-B88C-7FE5FBCED2AE}" type="datetime1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1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F36D-DC1B-442A-B64F-170EA6B76137}" type="datetime1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0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132E-B7CD-4B5A-9AE0-4307FCF3D749}" type="datetime1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09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E433-6E33-44EB-9433-BCB4D3A5ED0F}" type="datetime1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569C-3D8E-44AE-942D-030C9839927F}" type="datetime1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2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B3A58-49EE-41A6-B808-F090EAAF1D90}" type="datetime1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BBE41-C744-4DDD-949A-38A61280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1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7406156-F5C6-4491-94C3-147891DE43D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D97D9C-5255-4E5F-84A2-665599AF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0ACA21-F6DD-42B5-9F1E-8EED104795A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1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A53697-1227-4732-83F7-98B392567CB4}"/>
              </a:ext>
            </a:extLst>
          </p:cNvPr>
          <p:cNvSpPr/>
          <p:nvPr/>
        </p:nvSpPr>
        <p:spPr>
          <a:xfrm flipV="1">
            <a:off x="6934200" y="0"/>
            <a:ext cx="4686300" cy="6858000"/>
          </a:xfrm>
          <a:custGeom>
            <a:avLst/>
            <a:gdLst>
              <a:gd name="connsiteX0" fmla="*/ 0 w 4762500"/>
              <a:gd name="connsiteY0" fmla="*/ 6858000 h 6858000"/>
              <a:gd name="connsiteX1" fmla="*/ 4762500 w 4762500"/>
              <a:gd name="connsiteY1" fmla="*/ 6858000 h 6858000"/>
              <a:gd name="connsiteX2" fmla="*/ 4762500 w 4762500"/>
              <a:gd name="connsiteY2" fmla="*/ 0 h 6858000"/>
              <a:gd name="connsiteX3" fmla="*/ 3393338 w 47625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0" h="6858000">
                <a:moveTo>
                  <a:pt x="0" y="6858000"/>
                </a:moveTo>
                <a:lnTo>
                  <a:pt x="4762500" y="6858000"/>
                </a:lnTo>
                <a:lnTo>
                  <a:pt x="4762500" y="0"/>
                </a:lnTo>
                <a:lnTo>
                  <a:pt x="3393338" y="0"/>
                </a:lnTo>
                <a:close/>
              </a:path>
            </a:pathLst>
          </a:custGeom>
          <a:gradFill>
            <a:gsLst>
              <a:gs pos="0">
                <a:srgbClr val="BC9D75">
                  <a:alpha val="0"/>
                </a:srgbClr>
              </a:gs>
              <a:gs pos="100000">
                <a:srgbClr val="BC9D75">
                  <a:alpha val="71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EE6147-937F-4A3F-A5A4-5BF638DCEB5B}"/>
              </a:ext>
            </a:extLst>
          </p:cNvPr>
          <p:cNvGrpSpPr/>
          <p:nvPr/>
        </p:nvGrpSpPr>
        <p:grpSpPr>
          <a:xfrm>
            <a:off x="8698734" y="-297103"/>
            <a:ext cx="6040382" cy="6469303"/>
            <a:chOff x="2057400" y="2322961"/>
            <a:chExt cx="3771900" cy="40397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A5A6133-1AD8-4B33-99D0-6D756923806E}"/>
                </a:ext>
              </a:extLst>
            </p:cNvPr>
            <p:cNvGrpSpPr/>
            <p:nvPr/>
          </p:nvGrpSpPr>
          <p:grpSpPr>
            <a:xfrm>
              <a:off x="2057400" y="4203700"/>
              <a:ext cx="3136900" cy="2159000"/>
              <a:chOff x="2057400" y="4203700"/>
              <a:chExt cx="3136900" cy="2159000"/>
            </a:xfrm>
          </p:grpSpPr>
          <p:sp>
            <p:nvSpPr>
              <p:cNvPr id="22" name="Trapezoid 21">
                <a:extLst>
                  <a:ext uri="{FF2B5EF4-FFF2-40B4-BE49-F238E27FC236}">
                    <a16:creationId xmlns:a16="http://schemas.microsoft.com/office/drawing/2014/main" id="{41C63772-4949-4792-9A02-493423D9485C}"/>
                  </a:ext>
                </a:extLst>
              </p:cNvPr>
              <p:cNvSpPr/>
              <p:nvPr/>
            </p:nvSpPr>
            <p:spPr>
              <a:xfrm>
                <a:off x="2057400" y="42037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rapezoid 22">
                <a:extLst>
                  <a:ext uri="{FF2B5EF4-FFF2-40B4-BE49-F238E27FC236}">
                    <a16:creationId xmlns:a16="http://schemas.microsoft.com/office/drawing/2014/main" id="{662416BE-A252-46EB-BD3A-FB8D6AB58627}"/>
                  </a:ext>
                </a:extLst>
              </p:cNvPr>
              <p:cNvSpPr/>
              <p:nvPr/>
            </p:nvSpPr>
            <p:spPr>
              <a:xfrm flipV="1">
                <a:off x="3060700" y="46990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12F5E9D-B9E2-4C84-9AC5-CDCCE1049FF3}"/>
                </a:ext>
              </a:extLst>
            </p:cNvPr>
            <p:cNvGrpSpPr/>
            <p:nvPr/>
          </p:nvGrpSpPr>
          <p:grpSpPr>
            <a:xfrm>
              <a:off x="2692400" y="2322961"/>
              <a:ext cx="3136900" cy="2159000"/>
              <a:chOff x="2057400" y="4203700"/>
              <a:chExt cx="3136900" cy="2159000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B1ED74E5-F5C9-434F-9631-CFB7E173D17A}"/>
                  </a:ext>
                </a:extLst>
              </p:cNvPr>
              <p:cNvSpPr/>
              <p:nvPr/>
            </p:nvSpPr>
            <p:spPr>
              <a:xfrm>
                <a:off x="2057400" y="42037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rapezoid 20">
                <a:extLst>
                  <a:ext uri="{FF2B5EF4-FFF2-40B4-BE49-F238E27FC236}">
                    <a16:creationId xmlns:a16="http://schemas.microsoft.com/office/drawing/2014/main" id="{F2D54E2E-0FE7-4545-A9E1-07E828C3C464}"/>
                  </a:ext>
                </a:extLst>
              </p:cNvPr>
              <p:cNvSpPr/>
              <p:nvPr/>
            </p:nvSpPr>
            <p:spPr>
              <a:xfrm flipV="1">
                <a:off x="3060700" y="46990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E7388F-EFD8-46EE-8DF0-0DD4F49C265B}"/>
              </a:ext>
            </a:extLst>
          </p:cNvPr>
          <p:cNvGrpSpPr/>
          <p:nvPr/>
        </p:nvGrpSpPr>
        <p:grpSpPr>
          <a:xfrm>
            <a:off x="-1147651" y="-350542"/>
            <a:ext cx="4990223" cy="5344573"/>
            <a:chOff x="2057400" y="2322961"/>
            <a:chExt cx="3771900" cy="403973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B6BE2AF-5AC5-4195-98A2-2F3DEA65B5B8}"/>
                </a:ext>
              </a:extLst>
            </p:cNvPr>
            <p:cNvGrpSpPr/>
            <p:nvPr/>
          </p:nvGrpSpPr>
          <p:grpSpPr>
            <a:xfrm>
              <a:off x="2057400" y="4203700"/>
              <a:ext cx="3136900" cy="2159000"/>
              <a:chOff x="2057400" y="4203700"/>
              <a:chExt cx="3136900" cy="2159000"/>
            </a:xfrm>
          </p:grpSpPr>
          <p:sp>
            <p:nvSpPr>
              <p:cNvPr id="29" name="Trapezoid 28">
                <a:extLst>
                  <a:ext uri="{FF2B5EF4-FFF2-40B4-BE49-F238E27FC236}">
                    <a16:creationId xmlns:a16="http://schemas.microsoft.com/office/drawing/2014/main" id="{D21BEF83-766F-40B4-ADC4-240CD5DC18DE}"/>
                  </a:ext>
                </a:extLst>
              </p:cNvPr>
              <p:cNvSpPr/>
              <p:nvPr/>
            </p:nvSpPr>
            <p:spPr>
              <a:xfrm>
                <a:off x="2057400" y="42037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apezoid 29">
                <a:extLst>
                  <a:ext uri="{FF2B5EF4-FFF2-40B4-BE49-F238E27FC236}">
                    <a16:creationId xmlns:a16="http://schemas.microsoft.com/office/drawing/2014/main" id="{4625B8FE-A2AA-40F3-AD11-A2C63144DAA5}"/>
                  </a:ext>
                </a:extLst>
              </p:cNvPr>
              <p:cNvSpPr/>
              <p:nvPr/>
            </p:nvSpPr>
            <p:spPr>
              <a:xfrm flipV="1">
                <a:off x="3060700" y="46990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A159971-EB80-4FD6-AF3D-7C54DD8F748E}"/>
                </a:ext>
              </a:extLst>
            </p:cNvPr>
            <p:cNvGrpSpPr/>
            <p:nvPr/>
          </p:nvGrpSpPr>
          <p:grpSpPr>
            <a:xfrm>
              <a:off x="2692400" y="2322961"/>
              <a:ext cx="3136900" cy="2159000"/>
              <a:chOff x="2057400" y="4203700"/>
              <a:chExt cx="3136900" cy="2159000"/>
            </a:xfrm>
          </p:grpSpPr>
          <p:sp>
            <p:nvSpPr>
              <p:cNvPr id="27" name="Trapezoid 26">
                <a:extLst>
                  <a:ext uri="{FF2B5EF4-FFF2-40B4-BE49-F238E27FC236}">
                    <a16:creationId xmlns:a16="http://schemas.microsoft.com/office/drawing/2014/main" id="{95FEB0FC-3837-4D79-8436-3DCB8924FD25}"/>
                  </a:ext>
                </a:extLst>
              </p:cNvPr>
              <p:cNvSpPr/>
              <p:nvPr/>
            </p:nvSpPr>
            <p:spPr>
              <a:xfrm>
                <a:off x="2057400" y="42037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apezoid 27">
                <a:extLst>
                  <a:ext uri="{FF2B5EF4-FFF2-40B4-BE49-F238E27FC236}">
                    <a16:creationId xmlns:a16="http://schemas.microsoft.com/office/drawing/2014/main" id="{DDB52154-70E5-4F72-B6C0-2F1E145AC524}"/>
                  </a:ext>
                </a:extLst>
              </p:cNvPr>
              <p:cNvSpPr/>
              <p:nvPr/>
            </p:nvSpPr>
            <p:spPr>
              <a:xfrm flipV="1">
                <a:off x="3060700" y="46990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E62AC3-461D-4AC9-A12C-B5D78C10E2FF}"/>
              </a:ext>
            </a:extLst>
          </p:cNvPr>
          <p:cNvGrpSpPr/>
          <p:nvPr/>
        </p:nvGrpSpPr>
        <p:grpSpPr>
          <a:xfrm>
            <a:off x="3493268" y="2378932"/>
            <a:ext cx="8519018" cy="1991062"/>
            <a:chOff x="6197600" y="2082043"/>
            <a:chExt cx="5235575" cy="19910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267125-2FCD-4A34-9F4F-E79FDCE9D48A}"/>
                </a:ext>
              </a:extLst>
            </p:cNvPr>
            <p:cNvSpPr txBox="1"/>
            <p:nvPr/>
          </p:nvSpPr>
          <p:spPr>
            <a:xfrm>
              <a:off x="6197600" y="2082043"/>
              <a:ext cx="5235575" cy="11633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4200" b="1" dirty="0">
                  <a:solidFill>
                    <a:schemeClr val="bg1"/>
                  </a:solidFill>
                  <a:latin typeface="Algerian" panose="04020705040A02060702" pitchFamily="82" charset="0"/>
                  <a:ea typeface="+mj-ea"/>
                  <a:cs typeface="+mj-cs"/>
                </a:rPr>
                <a:t>Machine Learning - Foundation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C8E082-D2A1-42BB-8369-F56490248CFD}"/>
                </a:ext>
              </a:extLst>
            </p:cNvPr>
            <p:cNvSpPr txBox="1"/>
            <p:nvPr/>
          </p:nvSpPr>
          <p:spPr>
            <a:xfrm>
              <a:off x="6206331" y="3519107"/>
              <a:ext cx="5226843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600" b="1" dirty="0">
                  <a:solidFill>
                    <a:srgbClr val="FFFF00"/>
                  </a:solidFill>
                  <a:latin typeface="Algerian" panose="04020705040A02060702" pitchFamily="82" charset="0"/>
                  <a:cs typeface="Calibri" panose="020F0502020204030204" pitchFamily="34" charset="0"/>
                </a:rPr>
                <a:t>Term 3 Project – Candy Data Set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2FE963-DC1B-446A-8689-EC8746FE8267}"/>
              </a:ext>
            </a:extLst>
          </p:cNvPr>
          <p:cNvSpPr txBox="1"/>
          <p:nvPr/>
        </p:nvSpPr>
        <p:spPr>
          <a:xfrm>
            <a:off x="5161310" y="5169953"/>
            <a:ext cx="6767302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00B050"/>
                </a:solidFill>
                <a:latin typeface="Algerian" panose="04020705040A02060702" pitchFamily="82" charset="0"/>
                <a:cs typeface="Calibri" panose="020F0502020204030204" pitchFamily="34" charset="0"/>
              </a:rPr>
              <a:t>Gaurav Virmani</a:t>
            </a:r>
          </a:p>
          <a:p>
            <a:pPr algn="r"/>
            <a:r>
              <a:rPr lang="en-US" sz="2400" b="1" dirty="0">
                <a:solidFill>
                  <a:srgbClr val="00B050"/>
                </a:solidFill>
                <a:latin typeface="Algerian" panose="04020705040A02060702" pitchFamily="82" charset="0"/>
                <a:cs typeface="Calibri" panose="020F0502020204030204" pitchFamily="34" charset="0"/>
              </a:rPr>
              <a:t>INSAID, March 2020 Cohort</a:t>
            </a:r>
          </a:p>
        </p:txBody>
      </p:sp>
    </p:spTree>
    <p:extLst>
      <p:ext uri="{BB962C8B-B14F-4D97-AF65-F5344CB8AC3E}">
        <p14:creationId xmlns:p14="http://schemas.microsoft.com/office/powerpoint/2010/main" val="85125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which characteristics impact win percentage?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1DCB8-C8E5-4B53-B023-9E14BE7B2A1D}"/>
              </a:ext>
            </a:extLst>
          </p:cNvPr>
          <p:cNvSpPr txBox="1"/>
          <p:nvPr/>
        </p:nvSpPr>
        <p:spPr>
          <a:xfrm>
            <a:off x="976502" y="5443033"/>
            <a:ext cx="6190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Only </a:t>
            </a:r>
            <a:r>
              <a:rPr lang="en-US" b="1" dirty="0">
                <a:latin typeface="Agency FB" panose="020B0503020202020204" pitchFamily="34" charset="0"/>
              </a:rPr>
              <a:t>16.5% </a:t>
            </a:r>
            <a:r>
              <a:rPr lang="en-US" dirty="0">
                <a:latin typeface="Agency FB" panose="020B0503020202020204" pitchFamily="34" charset="0"/>
              </a:rPr>
              <a:t>of the candies contain Caramel but have slightly higher win percentage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2C1CF5-1A4D-46F4-8E7E-93DECA184DD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1252728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DC2F9D-29C7-4F65-8693-565FD957773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68" y="2496312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21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which characteristics impact win percentage?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1DCB8-C8E5-4B53-B023-9E14BE7B2A1D}"/>
              </a:ext>
            </a:extLst>
          </p:cNvPr>
          <p:cNvSpPr txBox="1"/>
          <p:nvPr/>
        </p:nvSpPr>
        <p:spPr>
          <a:xfrm>
            <a:off x="976502" y="5443033"/>
            <a:ext cx="6190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Only </a:t>
            </a:r>
            <a:r>
              <a:rPr lang="en-US" b="1" dirty="0">
                <a:latin typeface="Agency FB" panose="020B0503020202020204" pitchFamily="34" charset="0"/>
              </a:rPr>
              <a:t>16.5%</a:t>
            </a:r>
            <a:r>
              <a:rPr lang="en-US" dirty="0">
                <a:latin typeface="Agency FB" panose="020B0503020202020204" pitchFamily="34" charset="0"/>
              </a:rPr>
              <a:t> of the candies contain Peanuts / Almonds and effect win percentage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6B02B3-6478-4585-8481-6F0C65B1044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1252728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F5065E-1419-46BA-AAFD-BBDBD17663F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59168" y="2496312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061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which characteristics impact win percentage?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CA5ED-34B2-4CF0-8563-942214835EE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" y="1252728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62046-C110-4321-B39D-9C6A2EAAED5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59168" y="2496312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E0632-1C58-4294-B99A-154B3B1ED354}"/>
              </a:ext>
            </a:extLst>
          </p:cNvPr>
          <p:cNvSpPr txBox="1"/>
          <p:nvPr/>
        </p:nvSpPr>
        <p:spPr>
          <a:xfrm>
            <a:off x="976502" y="5443033"/>
            <a:ext cx="6190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Very less i.e. around </a:t>
            </a:r>
            <a:r>
              <a:rPr lang="en-US" b="1" dirty="0">
                <a:latin typeface="Agency FB" panose="020B0503020202020204" pitchFamily="34" charset="0"/>
              </a:rPr>
              <a:t>8%</a:t>
            </a:r>
            <a:r>
              <a:rPr lang="en-US" dirty="0">
                <a:latin typeface="Agency FB" panose="020B0503020202020204" pitchFamily="34" charset="0"/>
              </a:rPr>
              <a:t> each are Nougat and Crisped Rice/Wafer candies. Also do not contribute much on the win percentage</a:t>
            </a:r>
          </a:p>
        </p:txBody>
      </p:sp>
    </p:spTree>
    <p:extLst>
      <p:ext uri="{BB962C8B-B14F-4D97-AF65-F5344CB8AC3E}">
        <p14:creationId xmlns:p14="http://schemas.microsoft.com/office/powerpoint/2010/main" val="100974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which characteristics impact win percentage?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1DCB8-C8E5-4B53-B023-9E14BE7B2A1D}"/>
              </a:ext>
            </a:extLst>
          </p:cNvPr>
          <p:cNvSpPr txBox="1"/>
          <p:nvPr/>
        </p:nvSpPr>
        <p:spPr>
          <a:xfrm>
            <a:off x="976502" y="5443033"/>
            <a:ext cx="6190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Very less i.e. around </a:t>
            </a:r>
            <a:r>
              <a:rPr lang="en-US" b="1" dirty="0">
                <a:latin typeface="Agency FB" panose="020B0503020202020204" pitchFamily="34" charset="0"/>
              </a:rPr>
              <a:t>8%</a:t>
            </a:r>
            <a:r>
              <a:rPr lang="en-US" dirty="0">
                <a:latin typeface="Agency FB" panose="020B0503020202020204" pitchFamily="34" charset="0"/>
              </a:rPr>
              <a:t> each are Nougat and Crisped Rice/Wafer candies. Also do not contribute much on the win percentage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A6567-E484-42A0-B3C9-FA67768735B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" y="1252728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B276EC-84EA-4171-8CC0-2565C007A19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59168" y="2496312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7419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which characteristics impact win percentage?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1DCB8-C8E5-4B53-B023-9E14BE7B2A1D}"/>
              </a:ext>
            </a:extLst>
          </p:cNvPr>
          <p:cNvSpPr txBox="1"/>
          <p:nvPr/>
        </p:nvSpPr>
        <p:spPr>
          <a:xfrm>
            <a:off x="976502" y="5443033"/>
            <a:ext cx="6190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Hard candies make up only </a:t>
            </a:r>
            <a:r>
              <a:rPr lang="en-US" b="1" dirty="0">
                <a:latin typeface="Agency FB" panose="020B0503020202020204" pitchFamily="34" charset="0"/>
              </a:rPr>
              <a:t>18%</a:t>
            </a:r>
            <a:r>
              <a:rPr lang="en-US" dirty="0">
                <a:latin typeface="Agency FB" panose="020B0503020202020204" pitchFamily="34" charset="0"/>
              </a:rPr>
              <a:t> of the total candies and have a lower win percentage too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AC71091-1551-4724-8E12-BF76645E29E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1252728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F0BC94E-43E6-4334-AADF-824526F91AB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68" y="2496312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3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which characteristics impact win percentage?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1DCB8-C8E5-4B53-B023-9E14BE7B2A1D}"/>
              </a:ext>
            </a:extLst>
          </p:cNvPr>
          <p:cNvSpPr txBox="1"/>
          <p:nvPr/>
        </p:nvSpPr>
        <p:spPr>
          <a:xfrm>
            <a:off x="976502" y="5443033"/>
            <a:ext cx="6190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Around </a:t>
            </a:r>
            <a:r>
              <a:rPr lang="en-US" b="1" dirty="0">
                <a:latin typeface="Agency FB" panose="020B0503020202020204" pitchFamily="34" charset="0"/>
              </a:rPr>
              <a:t>25%</a:t>
            </a:r>
            <a:r>
              <a:rPr lang="en-US" dirty="0">
                <a:latin typeface="Agency FB" panose="020B0503020202020204" pitchFamily="34" charset="0"/>
              </a:rPr>
              <a:t> are Bar candies and contributes to high win percentage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9F9B60D-A043-42E7-9AF1-0743D9DA105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1252728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C7DA66B-A433-4ED3-A399-BC8F79CFA3F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68" y="2496312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31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Algerian" panose="04020705040A02060702" pitchFamily="82" charset="0"/>
              </a:rPr>
              <a:t>How candy characteristics co-related with sugar, price &amp; win percentages?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02FB4-C327-4350-AC87-211B9298D94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32" y="1302009"/>
            <a:ext cx="10058400" cy="5120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53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Algerian" panose="04020705040A02060702" pitchFamily="82" charset="0"/>
              </a:rPr>
              <a:t>How candy characteristics co-related with sugar, price &amp; win percentages?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DF7D08A-97A5-4B0E-A9BA-5902B4F6EA1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1298448"/>
            <a:ext cx="10058400" cy="512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2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Algerian" panose="04020705040A02060702" pitchFamily="82" charset="0"/>
              </a:rPr>
              <a:t>How candy characteristics co-related with sugar, price &amp; win percentages?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CDF67B9-B1B3-400F-A654-C282AFFBEB9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1298448"/>
            <a:ext cx="10058400" cy="512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50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Algerian" panose="04020705040A02060702" pitchFamily="82" charset="0"/>
              </a:rPr>
              <a:t>How candy characteristics co-related with sugar, price &amp; win percentages?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2B2CC31-8C28-42BE-8C3D-E8DBB98FBC8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1298448"/>
            <a:ext cx="10058400" cy="512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65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29" b="8785"/>
          <a:stretch/>
        </p:blipFill>
        <p:spPr>
          <a:xfrm>
            <a:off x="-5760" y="0"/>
            <a:ext cx="12197759" cy="68580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-5760" y="0"/>
            <a:ext cx="12197760" cy="6858000"/>
          </a:xfrm>
          <a:prstGeom prst="rect">
            <a:avLst/>
          </a:prstGeom>
          <a:solidFill>
            <a:srgbClr val="180E0E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681" y="351901"/>
            <a:ext cx="10515600" cy="8560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lgerian" panose="04020705040A02060702" pitchFamily="82" charset="0"/>
              </a:rPr>
              <a:t>Dataset details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-3129784" y="-1837154"/>
            <a:ext cx="7092009" cy="5567280"/>
            <a:chOff x="1375598" y="4107543"/>
            <a:chExt cx="4925130" cy="3866264"/>
          </a:xfrm>
        </p:grpSpPr>
        <p:grpSp>
          <p:nvGrpSpPr>
            <p:cNvPr id="81" name="Group 80"/>
            <p:cNvGrpSpPr/>
            <p:nvPr/>
          </p:nvGrpSpPr>
          <p:grpSpPr>
            <a:xfrm>
              <a:off x="1375598" y="4107543"/>
              <a:ext cx="3522272" cy="3257139"/>
              <a:chOff x="1395573" y="3893431"/>
              <a:chExt cx="4320803" cy="3995562"/>
            </a:xfrm>
          </p:grpSpPr>
          <p:sp>
            <p:nvSpPr>
              <p:cNvPr id="85" name="Freeform 84"/>
              <p:cNvSpPr/>
              <p:nvPr/>
            </p:nvSpPr>
            <p:spPr>
              <a:xfrm flipV="1">
                <a:off x="1395573" y="4924424"/>
                <a:ext cx="2688755" cy="2964569"/>
              </a:xfrm>
              <a:custGeom>
                <a:avLst/>
                <a:gdLst>
                  <a:gd name="connsiteX0" fmla="*/ 1639679 w 6219954"/>
                  <a:gd name="connsiteY0" fmla="*/ 6858000 h 6858000"/>
                  <a:gd name="connsiteX1" fmla="*/ 4580275 w 6219954"/>
                  <a:gd name="connsiteY1" fmla="*/ 6858000 h 6858000"/>
                  <a:gd name="connsiteX2" fmla="*/ 6219954 w 6219954"/>
                  <a:gd name="connsiteY2" fmla="*/ 3429000 h 6858000"/>
                  <a:gd name="connsiteX3" fmla="*/ 4580275 w 6219954"/>
                  <a:gd name="connsiteY3" fmla="*/ 0 h 6858000"/>
                  <a:gd name="connsiteX4" fmla="*/ 1639679 w 6219954"/>
                  <a:gd name="connsiteY4" fmla="*/ 0 h 6858000"/>
                  <a:gd name="connsiteX5" fmla="*/ 0 w 6219954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9954" h="6858000">
                    <a:moveTo>
                      <a:pt x="1639679" y="6858000"/>
                    </a:moveTo>
                    <a:lnTo>
                      <a:pt x="4580275" y="6858000"/>
                    </a:lnTo>
                    <a:lnTo>
                      <a:pt x="6219954" y="3429000"/>
                    </a:lnTo>
                    <a:lnTo>
                      <a:pt x="4580275" y="0"/>
                    </a:lnTo>
                    <a:lnTo>
                      <a:pt x="1639679" y="0"/>
                    </a:lnTo>
                    <a:lnTo>
                      <a:pt x="0" y="3429000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alpha val="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 flipV="1">
                <a:off x="3027621" y="3893431"/>
                <a:ext cx="2688755" cy="2964569"/>
              </a:xfrm>
              <a:custGeom>
                <a:avLst/>
                <a:gdLst>
                  <a:gd name="connsiteX0" fmla="*/ 1639679 w 6219954"/>
                  <a:gd name="connsiteY0" fmla="*/ 6858000 h 6858000"/>
                  <a:gd name="connsiteX1" fmla="*/ 4580275 w 6219954"/>
                  <a:gd name="connsiteY1" fmla="*/ 6858000 h 6858000"/>
                  <a:gd name="connsiteX2" fmla="*/ 6219954 w 6219954"/>
                  <a:gd name="connsiteY2" fmla="*/ 3429000 h 6858000"/>
                  <a:gd name="connsiteX3" fmla="*/ 4580275 w 6219954"/>
                  <a:gd name="connsiteY3" fmla="*/ 0 h 6858000"/>
                  <a:gd name="connsiteX4" fmla="*/ 1639679 w 6219954"/>
                  <a:gd name="connsiteY4" fmla="*/ 0 h 6858000"/>
                  <a:gd name="connsiteX5" fmla="*/ 0 w 6219954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9954" h="6858000">
                    <a:moveTo>
                      <a:pt x="1639679" y="6858000"/>
                    </a:moveTo>
                    <a:lnTo>
                      <a:pt x="4580275" y="6858000"/>
                    </a:lnTo>
                    <a:lnTo>
                      <a:pt x="6219954" y="3429000"/>
                    </a:lnTo>
                    <a:lnTo>
                      <a:pt x="4580275" y="0"/>
                    </a:lnTo>
                    <a:lnTo>
                      <a:pt x="1639679" y="0"/>
                    </a:lnTo>
                    <a:lnTo>
                      <a:pt x="0" y="3429000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alpha val="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2778456" y="4716668"/>
              <a:ext cx="3522272" cy="3257139"/>
              <a:chOff x="1395573" y="3893431"/>
              <a:chExt cx="4320803" cy="3995562"/>
            </a:xfrm>
          </p:grpSpPr>
          <p:sp>
            <p:nvSpPr>
              <p:cNvPr id="83" name="Freeform 82"/>
              <p:cNvSpPr/>
              <p:nvPr/>
            </p:nvSpPr>
            <p:spPr>
              <a:xfrm flipV="1">
                <a:off x="1395573" y="4924424"/>
                <a:ext cx="2688755" cy="2964569"/>
              </a:xfrm>
              <a:custGeom>
                <a:avLst/>
                <a:gdLst>
                  <a:gd name="connsiteX0" fmla="*/ 1639679 w 6219954"/>
                  <a:gd name="connsiteY0" fmla="*/ 6858000 h 6858000"/>
                  <a:gd name="connsiteX1" fmla="*/ 4580275 w 6219954"/>
                  <a:gd name="connsiteY1" fmla="*/ 6858000 h 6858000"/>
                  <a:gd name="connsiteX2" fmla="*/ 6219954 w 6219954"/>
                  <a:gd name="connsiteY2" fmla="*/ 3429000 h 6858000"/>
                  <a:gd name="connsiteX3" fmla="*/ 4580275 w 6219954"/>
                  <a:gd name="connsiteY3" fmla="*/ 0 h 6858000"/>
                  <a:gd name="connsiteX4" fmla="*/ 1639679 w 6219954"/>
                  <a:gd name="connsiteY4" fmla="*/ 0 h 6858000"/>
                  <a:gd name="connsiteX5" fmla="*/ 0 w 6219954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9954" h="6858000">
                    <a:moveTo>
                      <a:pt x="1639679" y="6858000"/>
                    </a:moveTo>
                    <a:lnTo>
                      <a:pt x="4580275" y="6858000"/>
                    </a:lnTo>
                    <a:lnTo>
                      <a:pt x="6219954" y="3429000"/>
                    </a:lnTo>
                    <a:lnTo>
                      <a:pt x="4580275" y="0"/>
                    </a:lnTo>
                    <a:lnTo>
                      <a:pt x="1639679" y="0"/>
                    </a:lnTo>
                    <a:lnTo>
                      <a:pt x="0" y="3429000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alpha val="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 83"/>
              <p:cNvSpPr/>
              <p:nvPr/>
            </p:nvSpPr>
            <p:spPr>
              <a:xfrm flipV="1">
                <a:off x="3027621" y="3893431"/>
                <a:ext cx="2688755" cy="2964569"/>
              </a:xfrm>
              <a:custGeom>
                <a:avLst/>
                <a:gdLst>
                  <a:gd name="connsiteX0" fmla="*/ 1639679 w 6219954"/>
                  <a:gd name="connsiteY0" fmla="*/ 6858000 h 6858000"/>
                  <a:gd name="connsiteX1" fmla="*/ 4580275 w 6219954"/>
                  <a:gd name="connsiteY1" fmla="*/ 6858000 h 6858000"/>
                  <a:gd name="connsiteX2" fmla="*/ 6219954 w 6219954"/>
                  <a:gd name="connsiteY2" fmla="*/ 3429000 h 6858000"/>
                  <a:gd name="connsiteX3" fmla="*/ 4580275 w 6219954"/>
                  <a:gd name="connsiteY3" fmla="*/ 0 h 6858000"/>
                  <a:gd name="connsiteX4" fmla="*/ 1639679 w 6219954"/>
                  <a:gd name="connsiteY4" fmla="*/ 0 h 6858000"/>
                  <a:gd name="connsiteX5" fmla="*/ 0 w 6219954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19954" h="6858000">
                    <a:moveTo>
                      <a:pt x="1639679" y="6858000"/>
                    </a:moveTo>
                    <a:lnTo>
                      <a:pt x="4580275" y="6858000"/>
                    </a:lnTo>
                    <a:lnTo>
                      <a:pt x="6219954" y="3429000"/>
                    </a:lnTo>
                    <a:lnTo>
                      <a:pt x="4580275" y="0"/>
                    </a:lnTo>
                    <a:lnTo>
                      <a:pt x="1639679" y="0"/>
                    </a:lnTo>
                    <a:lnTo>
                      <a:pt x="0" y="3429000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alpha val="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Trapezoid 65">
            <a:extLst>
              <a:ext uri="{FF2B5EF4-FFF2-40B4-BE49-F238E27FC236}">
                <a16:creationId xmlns:a16="http://schemas.microsoft.com/office/drawing/2014/main" id="{2C75EFD3-80B4-412A-9E90-CD91C1CC6B43}"/>
              </a:ext>
            </a:extLst>
          </p:cNvPr>
          <p:cNvSpPr/>
          <p:nvPr/>
        </p:nvSpPr>
        <p:spPr>
          <a:xfrm>
            <a:off x="10832194" y="6406165"/>
            <a:ext cx="669175" cy="451835"/>
          </a:xfrm>
          <a:prstGeom prst="trapezoid">
            <a:avLst>
              <a:gd name="adj" fmla="val 22598"/>
            </a:avLst>
          </a:prstGeom>
          <a:gradFill>
            <a:gsLst>
              <a:gs pos="0">
                <a:srgbClr val="886952"/>
              </a:gs>
              <a:gs pos="100000">
                <a:srgbClr val="565656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F14E6-8F6F-44EA-9B18-8CA80D68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9D1ADD8D-9779-48CC-B301-5F091503E13B}"/>
              </a:ext>
            </a:extLst>
          </p:cNvPr>
          <p:cNvSpPr/>
          <p:nvPr/>
        </p:nvSpPr>
        <p:spPr>
          <a:xfrm>
            <a:off x="133973" y="1247904"/>
            <a:ext cx="2016781" cy="1090947"/>
          </a:xfrm>
          <a:prstGeom prst="homePlate">
            <a:avLst>
              <a:gd name="adj" fmla="val 27941"/>
            </a:avLst>
          </a:prstGeom>
          <a:gradFill>
            <a:gsLst>
              <a:gs pos="0">
                <a:srgbClr val="BC9D75"/>
              </a:gs>
              <a:gs pos="100000">
                <a:srgbClr val="565656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7D75F-3B1E-4F54-9268-75ECC2A4E51A}"/>
              </a:ext>
            </a:extLst>
          </p:cNvPr>
          <p:cNvSpPr txBox="1"/>
          <p:nvPr/>
        </p:nvSpPr>
        <p:spPr>
          <a:xfrm>
            <a:off x="362809" y="1639488"/>
            <a:ext cx="164105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lgerian" panose="04020705040A02060702" pitchFamily="82" charset="0"/>
              </a:rPr>
              <a:t>Background</a:t>
            </a:r>
            <a:endParaRPr lang="en-US" sz="24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Pentagon 7">
            <a:extLst>
              <a:ext uri="{FF2B5EF4-FFF2-40B4-BE49-F238E27FC236}">
                <a16:creationId xmlns:a16="http://schemas.microsoft.com/office/drawing/2014/main" id="{0CFE956F-2C00-428D-833B-6A1DAB30AE65}"/>
              </a:ext>
            </a:extLst>
          </p:cNvPr>
          <p:cNvSpPr/>
          <p:nvPr/>
        </p:nvSpPr>
        <p:spPr>
          <a:xfrm flipH="1">
            <a:off x="2212454" y="1256900"/>
            <a:ext cx="9667368" cy="1051047"/>
          </a:xfrm>
          <a:prstGeom prst="homePlate">
            <a:avLst>
              <a:gd name="adj" fmla="val 27941"/>
            </a:avLst>
          </a:prstGeom>
          <a:gradFill>
            <a:gsLst>
              <a:gs pos="0">
                <a:srgbClr val="BC9D75"/>
              </a:gs>
              <a:gs pos="100000">
                <a:srgbClr val="565656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500" b="1" i="1" dirty="0"/>
              <a:t>What is the best / least most popular Halloween candy? </a:t>
            </a:r>
            <a:r>
              <a:rPr lang="en-US" sz="1500" b="1" dirty="0"/>
              <a:t>That was the question this dataset was collected to answer. </a:t>
            </a:r>
          </a:p>
          <a:p>
            <a:pPr algn="just"/>
            <a:r>
              <a:rPr lang="en-US" sz="1500" b="1" dirty="0"/>
              <a:t>Data was collected where participants were shown presenting candies and asked to click on the one, they would prefer. After aggregating all the votes, each candy is given </a:t>
            </a:r>
            <a:r>
              <a:rPr lang="en-US" sz="1500" b="1" dirty="0" err="1">
                <a:solidFill>
                  <a:srgbClr val="FFFF00"/>
                </a:solidFill>
              </a:rPr>
              <a:t>winpercent</a:t>
            </a:r>
            <a:r>
              <a:rPr lang="en-US" sz="1500" b="1" dirty="0"/>
              <a:t>. </a:t>
            </a:r>
          </a:p>
        </p:txBody>
      </p:sp>
      <p:sp>
        <p:nvSpPr>
          <p:cNvPr id="11" name="Pentagon 7">
            <a:extLst>
              <a:ext uri="{FF2B5EF4-FFF2-40B4-BE49-F238E27FC236}">
                <a16:creationId xmlns:a16="http://schemas.microsoft.com/office/drawing/2014/main" id="{716F0F51-EDEB-4A9C-ACAC-26237CFEAA6F}"/>
              </a:ext>
            </a:extLst>
          </p:cNvPr>
          <p:cNvSpPr/>
          <p:nvPr/>
        </p:nvSpPr>
        <p:spPr>
          <a:xfrm>
            <a:off x="133973" y="2505998"/>
            <a:ext cx="2016781" cy="1090947"/>
          </a:xfrm>
          <a:prstGeom prst="homePlate">
            <a:avLst>
              <a:gd name="adj" fmla="val 27941"/>
            </a:avLst>
          </a:prstGeom>
          <a:gradFill>
            <a:gsLst>
              <a:gs pos="0">
                <a:srgbClr val="BC9D75"/>
              </a:gs>
              <a:gs pos="100000">
                <a:srgbClr val="565656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6F434-0C47-4D8C-9DB1-52B4E89445C9}"/>
              </a:ext>
            </a:extLst>
          </p:cNvPr>
          <p:cNvSpPr txBox="1"/>
          <p:nvPr/>
        </p:nvSpPr>
        <p:spPr>
          <a:xfrm>
            <a:off x="583727" y="2877288"/>
            <a:ext cx="164105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lgerian" panose="04020705040A02060702" pitchFamily="82" charset="0"/>
              </a:rPr>
              <a:t>Variables</a:t>
            </a:r>
            <a:endParaRPr lang="en-US" sz="24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2EDEFBB-F9F4-4B97-B3B0-71D6A3C85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39548"/>
              </p:ext>
            </p:extLst>
          </p:nvPr>
        </p:nvGraphicFramePr>
        <p:xfrm>
          <a:off x="2507397" y="2464865"/>
          <a:ext cx="8089750" cy="4138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7064">
                  <a:extLst>
                    <a:ext uri="{9D8B030D-6E8A-4147-A177-3AD203B41FA5}">
                      <a16:colId xmlns:a16="http://schemas.microsoft.com/office/drawing/2014/main" val="3203084230"/>
                    </a:ext>
                  </a:extLst>
                </a:gridCol>
                <a:gridCol w="5682686">
                  <a:extLst>
                    <a:ext uri="{9D8B030D-6E8A-4147-A177-3AD203B41FA5}">
                      <a16:colId xmlns:a16="http://schemas.microsoft.com/office/drawing/2014/main" val="2907020034"/>
                    </a:ext>
                  </a:extLst>
                </a:gridCol>
              </a:tblGrid>
              <a:tr h="293723">
                <a:tc>
                  <a:txBody>
                    <a:bodyPr/>
                    <a:lstStyle/>
                    <a:p>
                      <a:pPr algn="r"/>
                      <a:r>
                        <a:rPr lang="en-US" sz="1500" b="1" dirty="0">
                          <a:solidFill>
                            <a:schemeClr val="accent2"/>
                          </a:solidFill>
                        </a:rPr>
                        <a:t>Column Name</a:t>
                      </a:r>
                      <a:endParaRPr lang="en-US" sz="1500" b="1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3975" indent="0" algn="just"/>
                      <a:r>
                        <a:rPr lang="en-US" sz="1500" b="1" dirty="0">
                          <a:solidFill>
                            <a:schemeClr val="accent2"/>
                          </a:solidFill>
                        </a:rPr>
                        <a:t>Description</a:t>
                      </a:r>
                      <a:endParaRPr lang="en-US" sz="1500" b="1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6173300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bg1"/>
                          </a:solidFill>
                        </a:rPr>
                        <a:t>competitorname</a:t>
                      </a:r>
                      <a:endParaRPr lang="en-US" sz="13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3975" indent="0" algn="just"/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Name of the Candy</a:t>
                      </a:r>
                      <a:endParaRPr lang="en-US" sz="13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17995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chocolate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it contain chocolate?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9153292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fruity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it fruit flavored?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162518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caramel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it contain caramel?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9151601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peanutalmondy</a:t>
                      </a:r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it contain peanuts, peanut butter or almonds?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362230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nougat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it contain nougat?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414193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crispedricewafer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Does it contain crisped rice, wafers or a cookie component?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479959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hard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it a hard candy?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565954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bar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it a candy bar?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6263791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pluribus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 it one of many candies in a bag or box?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929779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sugarpercent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percentile of sugar it falls under within the data set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877234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pricepercent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unit price percentile compared to the rest of the set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1710346"/>
                  </a:ext>
                </a:extLst>
              </a:tr>
              <a:tr h="293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winpercent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overall win percentage according to 269,000 matchups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8288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760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449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Algerian" panose="04020705040A02060702" pitchFamily="82" charset="0"/>
              </a:rPr>
              <a:t>How candy characteristics co-related with sugar, price &amp; win percentages?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9CE5ACE-651A-468D-99C8-0946DFC26A4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1298448"/>
            <a:ext cx="10058400" cy="512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03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Algerian" panose="04020705040A02060702" pitchFamily="82" charset="0"/>
              </a:rPr>
              <a:t>How candy characteristics co-related with sugar, price &amp; win percentages?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E5061CD-C9C8-4E1E-8621-7EF5AE4755C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1298448"/>
            <a:ext cx="10058400" cy="512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0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Algerian" panose="04020705040A02060702" pitchFamily="82" charset="0"/>
              </a:rPr>
              <a:t>How candy characteristics co-related with sugar, price &amp; win percentages?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E85E1F2-564A-436A-984E-7494C3141BD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1298448"/>
            <a:ext cx="10058400" cy="512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140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Algerian" panose="04020705040A02060702" pitchFamily="82" charset="0"/>
              </a:rPr>
              <a:t>How candy characteristics co-related with sugar, price &amp; win percentages?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3838592-E2E8-4397-939D-9DFDEB1C1E6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1298448"/>
            <a:ext cx="10058400" cy="512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217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Autofit/>
          </a:bodyPr>
          <a:lstStyle/>
          <a:p>
            <a:pPr algn="just"/>
            <a:r>
              <a:rPr lang="en-US" sz="3400" dirty="0">
                <a:latin typeface="Algerian" panose="04020705040A02060702" pitchFamily="82" charset="0"/>
              </a:rPr>
              <a:t>How candy characteristics co-related with sugar, price &amp; win percentages?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3838468-AD4F-445C-BFDB-C7E603BC20E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1298448"/>
            <a:ext cx="10058400" cy="512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260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CONTENT FLOW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07659" cy="6858000"/>
          </a:xfrm>
          <a:custGeom>
            <a:avLst/>
            <a:gdLst>
              <a:gd name="connsiteX0" fmla="*/ 0 w 5007659"/>
              <a:gd name="connsiteY0" fmla="*/ 0 h 6858000"/>
              <a:gd name="connsiteX1" fmla="*/ 5007659 w 5007659"/>
              <a:gd name="connsiteY1" fmla="*/ 6856328 h 6858000"/>
              <a:gd name="connsiteX2" fmla="*/ 5007659 w 5007659"/>
              <a:gd name="connsiteY2" fmla="*/ 6858000 h 6858000"/>
              <a:gd name="connsiteX3" fmla="*/ 0 w 50076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7659" h="6858000">
                <a:moveTo>
                  <a:pt x="0" y="0"/>
                </a:moveTo>
                <a:lnTo>
                  <a:pt x="5007659" y="6856328"/>
                </a:lnTo>
                <a:lnTo>
                  <a:pt x="500765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Right Triangle 31"/>
          <p:cNvSpPr/>
          <p:nvPr/>
        </p:nvSpPr>
        <p:spPr>
          <a:xfrm>
            <a:off x="0" y="0"/>
            <a:ext cx="5008880" cy="6858000"/>
          </a:xfrm>
          <a:prstGeom prst="rtTriangle">
            <a:avLst/>
          </a:prstGeom>
          <a:solidFill>
            <a:schemeClr val="bg2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86180" y="1783807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1.</a:t>
            </a:r>
          </a:p>
        </p:txBody>
      </p:sp>
      <p:sp>
        <p:nvSpPr>
          <p:cNvPr id="50" name="Oval 49"/>
          <p:cNvSpPr/>
          <p:nvPr/>
        </p:nvSpPr>
        <p:spPr>
          <a:xfrm>
            <a:off x="2079649" y="3042920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2.</a:t>
            </a:r>
          </a:p>
        </p:txBody>
      </p:sp>
      <p:sp>
        <p:nvSpPr>
          <p:cNvPr id="51" name="Oval 50"/>
          <p:cNvSpPr/>
          <p:nvPr/>
        </p:nvSpPr>
        <p:spPr>
          <a:xfrm>
            <a:off x="2933089" y="4302033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3.</a:t>
            </a:r>
          </a:p>
        </p:txBody>
      </p:sp>
      <p:sp>
        <p:nvSpPr>
          <p:cNvPr id="52" name="Oval 51"/>
          <p:cNvSpPr/>
          <p:nvPr/>
        </p:nvSpPr>
        <p:spPr>
          <a:xfrm>
            <a:off x="4030369" y="5561145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4.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62766" y="2022289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Defining the Problem Statement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75284" y="1948806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Problem Statement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07136" y="1799719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437316" y="3058832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65436" y="4318021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8481" y="5577057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481686" y="1578974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11866" y="2838087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339986" y="4097276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263031" y="5356312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46B76-B085-4AA3-AE9C-DD2324A1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47227-AEA4-40F1-9579-28374426078E}"/>
              </a:ext>
            </a:extLst>
          </p:cNvPr>
          <p:cNvSpPr txBox="1"/>
          <p:nvPr/>
        </p:nvSpPr>
        <p:spPr>
          <a:xfrm>
            <a:off x="4947648" y="3157379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Exploratory Data Analysis of the dataset to gain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583A9-851E-4D38-A04E-71CC00E39F62}"/>
              </a:ext>
            </a:extLst>
          </p:cNvPr>
          <p:cNvSpPr txBox="1"/>
          <p:nvPr/>
        </p:nvSpPr>
        <p:spPr>
          <a:xfrm>
            <a:off x="2864045" y="3143836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9619E-2035-44D2-9804-671439992CE6}"/>
              </a:ext>
            </a:extLst>
          </p:cNvPr>
          <p:cNvSpPr txBox="1"/>
          <p:nvPr/>
        </p:nvSpPr>
        <p:spPr>
          <a:xfrm>
            <a:off x="5901337" y="4441967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Identify, Build &amp; Evaluate the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5643E-EA50-4F0B-B470-7FA58ECC6115}"/>
              </a:ext>
            </a:extLst>
          </p:cNvPr>
          <p:cNvSpPr txBox="1"/>
          <p:nvPr/>
        </p:nvSpPr>
        <p:spPr>
          <a:xfrm>
            <a:off x="3716632" y="4403024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Predictive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5FB8-8D4B-4E08-8AD3-EF3F3DF2C91D}"/>
              </a:ext>
            </a:extLst>
          </p:cNvPr>
          <p:cNvSpPr txBox="1"/>
          <p:nvPr/>
        </p:nvSpPr>
        <p:spPr>
          <a:xfrm>
            <a:off x="6989678" y="5740251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Insights &amp; Recommend the best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96017-26F4-4D9C-829C-0931B0D27C8A}"/>
              </a:ext>
            </a:extLst>
          </p:cNvPr>
          <p:cNvSpPr txBox="1"/>
          <p:nvPr/>
        </p:nvSpPr>
        <p:spPr>
          <a:xfrm>
            <a:off x="4801924" y="5701233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790D05-AF3A-422F-977C-B3F4DC97F8F1}"/>
              </a:ext>
            </a:extLst>
          </p:cNvPr>
          <p:cNvSpPr/>
          <p:nvPr/>
        </p:nvSpPr>
        <p:spPr>
          <a:xfrm>
            <a:off x="2560785" y="4133935"/>
            <a:ext cx="7235758" cy="978684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6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Predictive modeling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3732" y="4352431"/>
            <a:ext cx="2659118" cy="24622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/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Supervised Learning Approach </a:t>
            </a:r>
            <a:r>
              <a:rPr lang="en-US" sz="1600" dirty="0">
                <a:latin typeface="Agency FB" panose="020B0503020202020204" pitchFamily="34" charset="0"/>
                <a:cs typeface="Calibri Light" panose="020F0302020204030204" pitchFamily="34" charset="0"/>
              </a:rPr>
              <a:t>– Target Variable is continuous</a:t>
            </a:r>
          </a:p>
          <a:p>
            <a:pPr algn="just"/>
            <a:endParaRPr lang="en-US" sz="1600" dirty="0">
              <a:latin typeface="Agency FB" panose="020B050302020202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1600" b="1" dirty="0" err="1">
                <a:latin typeface="Agency FB" panose="020B0503020202020204" pitchFamily="34" charset="0"/>
                <a:cs typeface="Calibri Light" panose="020F0302020204030204" pitchFamily="34" charset="0"/>
              </a:rPr>
              <a:t>Winpercentage</a:t>
            </a:r>
            <a:r>
              <a:rPr lang="en-US" sz="1600" dirty="0">
                <a:latin typeface="Agency FB" panose="020B0503020202020204" pitchFamily="34" charset="0"/>
                <a:cs typeface="Calibri Light" panose="020F0302020204030204" pitchFamily="34" charset="0"/>
              </a:rPr>
              <a:t> is the Targeted Variable</a:t>
            </a:r>
          </a:p>
          <a:p>
            <a:pPr algn="just"/>
            <a:endParaRPr lang="en-US" sz="1600" b="1" dirty="0">
              <a:latin typeface="Agency FB" panose="020B050302020202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Regression Models:</a:t>
            </a:r>
            <a:endParaRPr lang="en-US" sz="1600" dirty="0">
              <a:latin typeface="Agency FB" panose="020B050302020202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- Linear Regression</a:t>
            </a:r>
          </a:p>
          <a:p>
            <a:pPr algn="just"/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- Decision Tree</a:t>
            </a:r>
          </a:p>
          <a:p>
            <a:pPr algn="just"/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- Random Forest</a:t>
            </a:r>
          </a:p>
          <a:p>
            <a:pPr algn="just"/>
            <a:endParaRPr lang="en-US" sz="1600" dirty="0"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70090" y="4002825"/>
            <a:ext cx="21102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u="sng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Model Techniques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38200" y="2869790"/>
            <a:ext cx="10514013" cy="374855"/>
          </a:xfrm>
          <a:prstGeom prst="roundRect">
            <a:avLst>
              <a:gd name="adj" fmla="val 50000"/>
            </a:avLst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700000">
            <a:off x="1870847" y="2515573"/>
            <a:ext cx="962844" cy="962844"/>
          </a:xfrm>
          <a:prstGeom prst="roundRect">
            <a:avLst>
              <a:gd name="adj" fmla="val 8559"/>
            </a:avLst>
          </a:prstGeom>
          <a:gradFill>
            <a:gsLst>
              <a:gs pos="0">
                <a:srgbClr val="565656"/>
              </a:gs>
              <a:gs pos="100000">
                <a:srgbClr val="88695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 rot="2700000">
            <a:off x="1651388" y="2515573"/>
            <a:ext cx="962844" cy="962844"/>
          </a:xfrm>
          <a:prstGeom prst="roundRect">
            <a:avLst>
              <a:gd name="adj" fmla="val 8559"/>
            </a:avLst>
          </a:prstGeom>
          <a:solidFill>
            <a:schemeClr val="bg1"/>
          </a:solidFill>
          <a:ln w="9525">
            <a:solidFill>
              <a:srgbClr val="C9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700000">
            <a:off x="4439821" y="2515573"/>
            <a:ext cx="962844" cy="962844"/>
          </a:xfrm>
          <a:prstGeom prst="roundRect">
            <a:avLst>
              <a:gd name="adj" fmla="val 8559"/>
            </a:avLst>
          </a:prstGeom>
          <a:gradFill>
            <a:gsLst>
              <a:gs pos="0">
                <a:srgbClr val="565656"/>
              </a:gs>
              <a:gs pos="100000">
                <a:srgbClr val="88695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700000">
            <a:off x="4220362" y="2515573"/>
            <a:ext cx="962844" cy="962844"/>
          </a:xfrm>
          <a:prstGeom prst="roundRect">
            <a:avLst>
              <a:gd name="adj" fmla="val 8559"/>
            </a:avLst>
          </a:prstGeom>
          <a:solidFill>
            <a:schemeClr val="bg1"/>
          </a:solidFill>
          <a:ln w="9525">
            <a:solidFill>
              <a:srgbClr val="C9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700000">
            <a:off x="7008795" y="2515573"/>
            <a:ext cx="962844" cy="962844"/>
          </a:xfrm>
          <a:prstGeom prst="roundRect">
            <a:avLst>
              <a:gd name="adj" fmla="val 8559"/>
            </a:avLst>
          </a:prstGeom>
          <a:gradFill>
            <a:gsLst>
              <a:gs pos="0">
                <a:srgbClr val="565656"/>
              </a:gs>
              <a:gs pos="100000">
                <a:srgbClr val="88695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700000">
            <a:off x="6789336" y="2515573"/>
            <a:ext cx="962844" cy="962844"/>
          </a:xfrm>
          <a:prstGeom prst="roundRect">
            <a:avLst>
              <a:gd name="adj" fmla="val 8559"/>
            </a:avLst>
          </a:prstGeom>
          <a:solidFill>
            <a:schemeClr val="bg1"/>
          </a:solidFill>
          <a:ln w="9525">
            <a:solidFill>
              <a:srgbClr val="C9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 rot="2700000">
            <a:off x="9577769" y="2515573"/>
            <a:ext cx="962844" cy="962844"/>
          </a:xfrm>
          <a:prstGeom prst="roundRect">
            <a:avLst>
              <a:gd name="adj" fmla="val 8559"/>
            </a:avLst>
          </a:prstGeom>
          <a:gradFill>
            <a:gsLst>
              <a:gs pos="0">
                <a:srgbClr val="565656"/>
              </a:gs>
              <a:gs pos="100000">
                <a:srgbClr val="88695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2700000">
            <a:off x="9358310" y="2515573"/>
            <a:ext cx="962844" cy="962844"/>
          </a:xfrm>
          <a:prstGeom prst="roundRect">
            <a:avLst>
              <a:gd name="adj" fmla="val 8559"/>
            </a:avLst>
          </a:prstGeom>
          <a:solidFill>
            <a:schemeClr val="bg1"/>
          </a:solidFill>
          <a:ln w="9525">
            <a:solidFill>
              <a:srgbClr val="C9B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711452" y="4435907"/>
            <a:ext cx="2110291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just">
              <a:defRPr sz="1400" b="1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</a:rPr>
              <a:t>1. Target Variable should be </a:t>
            </a:r>
            <a:r>
              <a:rPr lang="en-US" sz="1600" dirty="0">
                <a:solidFill>
                  <a:schemeClr val="tx1"/>
                </a:solidFill>
              </a:rPr>
              <a:t>Normally</a:t>
            </a:r>
            <a:r>
              <a:rPr lang="en-US" sz="1600" b="0" dirty="0">
                <a:solidFill>
                  <a:schemeClr val="tx1"/>
                </a:solidFill>
              </a:rPr>
              <a:t> distributed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2. Explanatory Variables &amp; Target Variable should have </a:t>
            </a:r>
            <a:r>
              <a:rPr lang="en-US" sz="1600" dirty="0">
                <a:solidFill>
                  <a:schemeClr val="tx1"/>
                </a:solidFill>
              </a:rPr>
              <a:t>Linear Relationship</a:t>
            </a:r>
          </a:p>
          <a:p>
            <a:pPr>
              <a:tabLst>
                <a:tab pos="168275" algn="l"/>
              </a:tabLst>
            </a:pPr>
            <a:r>
              <a:rPr lang="en-US" sz="1600" b="0" dirty="0">
                <a:solidFill>
                  <a:schemeClr val="tx1"/>
                </a:solidFill>
              </a:rPr>
              <a:t>3. Should have no </a:t>
            </a:r>
            <a:r>
              <a:rPr lang="en-US" sz="1600" dirty="0">
                <a:solidFill>
                  <a:schemeClr val="tx1"/>
                </a:solidFill>
              </a:rPr>
              <a:t>Multicollinearity</a:t>
            </a:r>
            <a:r>
              <a:rPr lang="en-US" sz="1600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20174" y="4002825"/>
            <a:ext cx="21102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b="1" u="sng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Assumptions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65897" y="4435906"/>
            <a:ext cx="2110291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just">
              <a:defRPr sz="1600" b="0">
                <a:latin typeface="Agency FB" panose="020B050302020202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b="1" dirty="0"/>
              <a:t>Train – Test Split</a:t>
            </a:r>
            <a:endParaRPr lang="en-US" dirty="0"/>
          </a:p>
          <a:p>
            <a:endParaRPr lang="en-US" dirty="0"/>
          </a:p>
          <a:p>
            <a:r>
              <a:rPr lang="en-US" dirty="0"/>
              <a:t>80:20 Model – Train the model on 80% of data and remaining 20% of data to test the model 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70258" y="4002825"/>
            <a:ext cx="21102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b="1" u="sng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Data Preparation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04045" y="4418491"/>
            <a:ext cx="2110291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Evaluation Criteria</a:t>
            </a:r>
          </a:p>
          <a:p>
            <a:pPr algn="just"/>
            <a:endParaRPr lang="en-US" sz="1600" dirty="0">
              <a:latin typeface="Agency FB" panose="020B050302020202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1600" dirty="0">
                <a:latin typeface="Agency FB" panose="020B0503020202020204" pitchFamily="34" charset="0"/>
                <a:cs typeface="Calibri Light" panose="020F0302020204030204" pitchFamily="34" charset="0"/>
              </a:rPr>
              <a:t>Highest value of </a:t>
            </a:r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R2</a:t>
            </a:r>
          </a:p>
          <a:p>
            <a:pPr algn="just"/>
            <a:r>
              <a:rPr lang="en-US" sz="1600" dirty="0">
                <a:latin typeface="Agency FB" panose="020B0503020202020204" pitchFamily="34" charset="0"/>
                <a:cs typeface="Calibri Light" panose="020F0302020204030204" pitchFamily="34" charset="0"/>
              </a:rPr>
              <a:t>Lowest values of:</a:t>
            </a:r>
          </a:p>
          <a:p>
            <a:pPr algn="just"/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RMSE</a:t>
            </a:r>
            <a:r>
              <a:rPr lang="en-US" sz="1600" dirty="0">
                <a:latin typeface="Agency FB" panose="020B0503020202020204" pitchFamily="34" charset="0"/>
                <a:cs typeface="Calibri Light" panose="020F0302020204030204" pitchFamily="34" charset="0"/>
              </a:rPr>
              <a:t> – Root Mean Square Error</a:t>
            </a:r>
          </a:p>
          <a:p>
            <a:pPr algn="just"/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MSE</a:t>
            </a:r>
            <a:r>
              <a:rPr lang="en-US" sz="1600" dirty="0">
                <a:latin typeface="Agency FB" panose="020B0503020202020204" pitchFamily="34" charset="0"/>
                <a:cs typeface="Calibri Light" panose="020F0302020204030204" pitchFamily="34" charset="0"/>
              </a:rPr>
              <a:t> – Mean Square Error</a:t>
            </a:r>
          </a:p>
          <a:p>
            <a:pPr algn="just"/>
            <a:r>
              <a:rPr lang="en-US" sz="1600" b="1" dirty="0">
                <a:latin typeface="Agency FB" panose="020B0503020202020204" pitchFamily="34" charset="0"/>
                <a:cs typeface="Calibri Light" panose="020F0302020204030204" pitchFamily="34" charset="0"/>
              </a:rPr>
              <a:t>MAE</a:t>
            </a:r>
            <a:r>
              <a:rPr lang="en-US" sz="1600" dirty="0">
                <a:latin typeface="Agency FB" panose="020B0503020202020204" pitchFamily="34" charset="0"/>
                <a:cs typeface="Calibri Light" panose="020F0302020204030204" pitchFamily="34" charset="0"/>
              </a:rPr>
              <a:t> – Mean Absolute Error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20342" y="4002825"/>
            <a:ext cx="211029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b="1" u="sng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Model Evaluation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069487-E3AE-445B-B1A3-6DF182F61EB3}"/>
              </a:ext>
            </a:extLst>
          </p:cNvPr>
          <p:cNvGrpSpPr/>
          <p:nvPr/>
        </p:nvGrpSpPr>
        <p:grpSpPr>
          <a:xfrm>
            <a:off x="4528746" y="2821346"/>
            <a:ext cx="346075" cy="346075"/>
            <a:chOff x="3398838" y="3979863"/>
            <a:chExt cx="346075" cy="3460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EB30439-B195-4CB8-9654-E16F01CCF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3979863"/>
              <a:ext cx="300038" cy="301625"/>
            </a:xfrm>
            <a:prstGeom prst="ellipse">
              <a:avLst/>
            </a:pr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6">
              <a:extLst>
                <a:ext uri="{FF2B5EF4-FFF2-40B4-BE49-F238E27FC236}">
                  <a16:creationId xmlns:a16="http://schemas.microsoft.com/office/drawing/2014/main" id="{5EE994BF-22E2-4292-BE6D-16299B8009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425" y="4235450"/>
              <a:ext cx="90488" cy="90488"/>
            </a:xfrm>
            <a:prstGeom prst="line">
              <a:avLst/>
            </a:pr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27">
              <a:extLst>
                <a:ext uri="{FF2B5EF4-FFF2-40B4-BE49-F238E27FC236}">
                  <a16:creationId xmlns:a16="http://schemas.microsoft.com/office/drawing/2014/main" id="{2E20B2C9-B861-491B-A0E4-E360E670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4032250"/>
              <a:ext cx="195263" cy="196850"/>
            </a:xfrm>
            <a:custGeom>
              <a:avLst/>
              <a:gdLst>
                <a:gd name="T0" fmla="*/ 46 w 52"/>
                <a:gd name="T1" fmla="*/ 44 h 52"/>
                <a:gd name="T2" fmla="*/ 52 w 52"/>
                <a:gd name="T3" fmla="*/ 34 h 52"/>
                <a:gd name="T4" fmla="*/ 46 w 52"/>
                <a:gd name="T5" fmla="*/ 30 h 52"/>
                <a:gd name="T6" fmla="*/ 46 w 52"/>
                <a:gd name="T7" fmla="*/ 22 h 52"/>
                <a:gd name="T8" fmla="*/ 52 w 52"/>
                <a:gd name="T9" fmla="*/ 18 h 52"/>
                <a:gd name="T10" fmla="*/ 46 w 52"/>
                <a:gd name="T11" fmla="*/ 8 h 52"/>
                <a:gd name="T12" fmla="*/ 40 w 52"/>
                <a:gd name="T13" fmla="*/ 11 h 52"/>
                <a:gd name="T14" fmla="*/ 32 w 52"/>
                <a:gd name="T15" fmla="*/ 7 h 52"/>
                <a:gd name="T16" fmla="*/ 32 w 52"/>
                <a:gd name="T17" fmla="*/ 0 h 52"/>
                <a:gd name="T18" fmla="*/ 20 w 52"/>
                <a:gd name="T19" fmla="*/ 0 h 52"/>
                <a:gd name="T20" fmla="*/ 20 w 52"/>
                <a:gd name="T21" fmla="*/ 7 h 52"/>
                <a:gd name="T22" fmla="*/ 13 w 52"/>
                <a:gd name="T23" fmla="*/ 11 h 52"/>
                <a:gd name="T24" fmla="*/ 7 w 52"/>
                <a:gd name="T25" fmla="*/ 8 h 52"/>
                <a:gd name="T26" fmla="*/ 1 w 52"/>
                <a:gd name="T27" fmla="*/ 18 h 52"/>
                <a:gd name="T28" fmla="*/ 7 w 52"/>
                <a:gd name="T29" fmla="*/ 22 h 52"/>
                <a:gd name="T30" fmla="*/ 6 w 52"/>
                <a:gd name="T31" fmla="*/ 30 h 52"/>
                <a:gd name="T32" fmla="*/ 0 w 52"/>
                <a:gd name="T33" fmla="*/ 34 h 52"/>
                <a:gd name="T34" fmla="*/ 6 w 52"/>
                <a:gd name="T35" fmla="*/ 44 h 52"/>
                <a:gd name="T36" fmla="*/ 13 w 52"/>
                <a:gd name="T37" fmla="*/ 41 h 52"/>
                <a:gd name="T38" fmla="*/ 20 w 52"/>
                <a:gd name="T39" fmla="*/ 45 h 52"/>
                <a:gd name="T40" fmla="*/ 20 w 52"/>
                <a:gd name="T41" fmla="*/ 52 h 52"/>
                <a:gd name="T42" fmla="*/ 32 w 52"/>
                <a:gd name="T43" fmla="*/ 52 h 52"/>
                <a:gd name="T44" fmla="*/ 32 w 52"/>
                <a:gd name="T45" fmla="*/ 45 h 52"/>
                <a:gd name="T46" fmla="*/ 40 w 52"/>
                <a:gd name="T47" fmla="*/ 41 h 52"/>
                <a:gd name="T48" fmla="*/ 46 w 52"/>
                <a:gd name="T4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52">
                  <a:moveTo>
                    <a:pt x="46" y="4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8"/>
                    <a:pt x="46" y="25"/>
                    <a:pt x="46" y="2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8" y="9"/>
                    <a:pt x="34" y="8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6" y="8"/>
                    <a:pt x="15" y="9"/>
                    <a:pt x="13" y="1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4"/>
                    <a:pt x="6" y="27"/>
                    <a:pt x="6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3"/>
                    <a:pt x="16" y="44"/>
                    <a:pt x="20" y="4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4"/>
                    <a:pt x="38" y="43"/>
                    <a:pt x="40" y="41"/>
                  </a:cubicBezTo>
                  <a:lnTo>
                    <a:pt x="46" y="44"/>
                  </a:lnTo>
                  <a:close/>
                </a:path>
              </a:pathLst>
            </a:custGeom>
            <a:noFill/>
            <a:ln w="14288" cap="flat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E4C6CC-D11B-4442-8B82-634CE4FB0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4100513"/>
              <a:ext cx="60325" cy="60325"/>
            </a:xfrm>
            <a:prstGeom prst="ellipse">
              <a:avLst/>
            </a:prstGeom>
            <a:noFill/>
            <a:ln w="14288" cap="flat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A3BC36-00E0-47E2-A661-87F075173EDF}"/>
              </a:ext>
            </a:extLst>
          </p:cNvPr>
          <p:cNvGrpSpPr/>
          <p:nvPr/>
        </p:nvGrpSpPr>
        <p:grpSpPr>
          <a:xfrm>
            <a:off x="1953291" y="2815521"/>
            <a:ext cx="346075" cy="346075"/>
            <a:chOff x="4119563" y="3979863"/>
            <a:chExt cx="346075" cy="346075"/>
          </a:xfrm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36911650-5BF1-425D-BAC9-214318408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3979863"/>
              <a:ext cx="346075" cy="346075"/>
            </a:xfrm>
            <a:custGeom>
              <a:avLst/>
              <a:gdLst>
                <a:gd name="T0" fmla="*/ 79 w 92"/>
                <a:gd name="T1" fmla="*/ 52 h 92"/>
                <a:gd name="T2" fmla="*/ 92 w 92"/>
                <a:gd name="T3" fmla="*/ 52 h 92"/>
                <a:gd name="T4" fmla="*/ 92 w 92"/>
                <a:gd name="T5" fmla="*/ 40 h 92"/>
                <a:gd name="T6" fmla="*/ 79 w 92"/>
                <a:gd name="T7" fmla="*/ 40 h 92"/>
                <a:gd name="T8" fmla="*/ 75 w 92"/>
                <a:gd name="T9" fmla="*/ 28 h 92"/>
                <a:gd name="T10" fmla="*/ 84 w 92"/>
                <a:gd name="T11" fmla="*/ 19 h 92"/>
                <a:gd name="T12" fmla="*/ 73 w 92"/>
                <a:gd name="T13" fmla="*/ 8 h 92"/>
                <a:gd name="T14" fmla="*/ 64 w 92"/>
                <a:gd name="T15" fmla="*/ 17 h 92"/>
                <a:gd name="T16" fmla="*/ 52 w 92"/>
                <a:gd name="T17" fmla="*/ 13 h 92"/>
                <a:gd name="T18" fmla="*/ 52 w 92"/>
                <a:gd name="T19" fmla="*/ 0 h 92"/>
                <a:gd name="T20" fmla="*/ 40 w 92"/>
                <a:gd name="T21" fmla="*/ 0 h 92"/>
                <a:gd name="T22" fmla="*/ 40 w 92"/>
                <a:gd name="T23" fmla="*/ 13 h 92"/>
                <a:gd name="T24" fmla="*/ 28 w 92"/>
                <a:gd name="T25" fmla="*/ 17 h 92"/>
                <a:gd name="T26" fmla="*/ 19 w 92"/>
                <a:gd name="T27" fmla="*/ 8 h 92"/>
                <a:gd name="T28" fmla="*/ 8 w 92"/>
                <a:gd name="T29" fmla="*/ 19 h 92"/>
                <a:gd name="T30" fmla="*/ 17 w 92"/>
                <a:gd name="T31" fmla="*/ 28 h 92"/>
                <a:gd name="T32" fmla="*/ 13 w 92"/>
                <a:gd name="T33" fmla="*/ 40 h 92"/>
                <a:gd name="T34" fmla="*/ 0 w 92"/>
                <a:gd name="T35" fmla="*/ 40 h 92"/>
                <a:gd name="T36" fmla="*/ 0 w 92"/>
                <a:gd name="T37" fmla="*/ 52 h 92"/>
                <a:gd name="T38" fmla="*/ 13 w 92"/>
                <a:gd name="T39" fmla="*/ 52 h 92"/>
                <a:gd name="T40" fmla="*/ 17 w 92"/>
                <a:gd name="T41" fmla="*/ 64 h 92"/>
                <a:gd name="T42" fmla="*/ 8 w 92"/>
                <a:gd name="T43" fmla="*/ 73 h 92"/>
                <a:gd name="T44" fmla="*/ 19 w 92"/>
                <a:gd name="T45" fmla="*/ 84 h 92"/>
                <a:gd name="T46" fmla="*/ 28 w 92"/>
                <a:gd name="T47" fmla="*/ 75 h 92"/>
                <a:gd name="T48" fmla="*/ 40 w 92"/>
                <a:gd name="T49" fmla="*/ 79 h 92"/>
                <a:gd name="T50" fmla="*/ 40 w 92"/>
                <a:gd name="T51" fmla="*/ 92 h 92"/>
                <a:gd name="T52" fmla="*/ 52 w 92"/>
                <a:gd name="T53" fmla="*/ 92 h 92"/>
                <a:gd name="T54" fmla="*/ 52 w 92"/>
                <a:gd name="T55" fmla="*/ 79 h 92"/>
                <a:gd name="T56" fmla="*/ 64 w 92"/>
                <a:gd name="T57" fmla="*/ 75 h 92"/>
                <a:gd name="T58" fmla="*/ 73 w 92"/>
                <a:gd name="T59" fmla="*/ 84 h 92"/>
                <a:gd name="T60" fmla="*/ 84 w 92"/>
                <a:gd name="T61" fmla="*/ 73 h 92"/>
                <a:gd name="T62" fmla="*/ 75 w 92"/>
                <a:gd name="T63" fmla="*/ 64 h 92"/>
                <a:gd name="T64" fmla="*/ 79 w 92"/>
                <a:gd name="T65" fmla="*/ 5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92">
                  <a:moveTo>
                    <a:pt x="79" y="52"/>
                  </a:move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lose/>
                </a:path>
              </a:pathLst>
            </a:cu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2970A1E-8FC3-4A33-9790-F74584716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925" y="4084638"/>
              <a:ext cx="134938" cy="136525"/>
            </a:xfrm>
            <a:prstGeom prst="ellipse">
              <a:avLst/>
            </a:pr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10829F-517E-4E5C-A461-ED765C0538B0}"/>
              </a:ext>
            </a:extLst>
          </p:cNvPr>
          <p:cNvGrpSpPr/>
          <p:nvPr/>
        </p:nvGrpSpPr>
        <p:grpSpPr>
          <a:xfrm>
            <a:off x="9667488" y="2823958"/>
            <a:ext cx="344488" cy="346075"/>
            <a:chOff x="9169400" y="3255963"/>
            <a:chExt cx="344488" cy="346075"/>
          </a:xfrm>
        </p:grpSpPr>
        <p:sp>
          <p:nvSpPr>
            <p:cNvPr id="41" name="Freeform 115">
              <a:extLst>
                <a:ext uri="{FF2B5EF4-FFF2-40B4-BE49-F238E27FC236}">
                  <a16:creationId xmlns:a16="http://schemas.microsoft.com/office/drawing/2014/main" id="{6F31CF2F-D289-464A-B426-2D7303759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0" y="3255963"/>
              <a:ext cx="344488" cy="346075"/>
            </a:xfrm>
            <a:custGeom>
              <a:avLst/>
              <a:gdLst>
                <a:gd name="T0" fmla="*/ 64 w 92"/>
                <a:gd name="T1" fmla="*/ 17 h 92"/>
                <a:gd name="T2" fmla="*/ 52 w 92"/>
                <a:gd name="T3" fmla="*/ 13 h 92"/>
                <a:gd name="T4" fmla="*/ 52 w 92"/>
                <a:gd name="T5" fmla="*/ 0 h 92"/>
                <a:gd name="T6" fmla="*/ 40 w 92"/>
                <a:gd name="T7" fmla="*/ 0 h 92"/>
                <a:gd name="T8" fmla="*/ 40 w 92"/>
                <a:gd name="T9" fmla="*/ 13 h 92"/>
                <a:gd name="T10" fmla="*/ 28 w 92"/>
                <a:gd name="T11" fmla="*/ 17 h 92"/>
                <a:gd name="T12" fmla="*/ 19 w 92"/>
                <a:gd name="T13" fmla="*/ 8 h 92"/>
                <a:gd name="T14" fmla="*/ 8 w 92"/>
                <a:gd name="T15" fmla="*/ 19 h 92"/>
                <a:gd name="T16" fmla="*/ 17 w 92"/>
                <a:gd name="T17" fmla="*/ 28 h 92"/>
                <a:gd name="T18" fmla="*/ 13 w 92"/>
                <a:gd name="T19" fmla="*/ 40 h 92"/>
                <a:gd name="T20" fmla="*/ 0 w 92"/>
                <a:gd name="T21" fmla="*/ 40 h 92"/>
                <a:gd name="T22" fmla="*/ 0 w 92"/>
                <a:gd name="T23" fmla="*/ 52 h 92"/>
                <a:gd name="T24" fmla="*/ 13 w 92"/>
                <a:gd name="T25" fmla="*/ 52 h 92"/>
                <a:gd name="T26" fmla="*/ 17 w 92"/>
                <a:gd name="T27" fmla="*/ 64 h 92"/>
                <a:gd name="T28" fmla="*/ 8 w 92"/>
                <a:gd name="T29" fmla="*/ 73 h 92"/>
                <a:gd name="T30" fmla="*/ 19 w 92"/>
                <a:gd name="T31" fmla="*/ 84 h 92"/>
                <a:gd name="T32" fmla="*/ 28 w 92"/>
                <a:gd name="T33" fmla="*/ 75 h 92"/>
                <a:gd name="T34" fmla="*/ 40 w 92"/>
                <a:gd name="T35" fmla="*/ 79 h 92"/>
                <a:gd name="T36" fmla="*/ 40 w 92"/>
                <a:gd name="T37" fmla="*/ 92 h 92"/>
                <a:gd name="T38" fmla="*/ 52 w 92"/>
                <a:gd name="T39" fmla="*/ 92 h 92"/>
                <a:gd name="T40" fmla="*/ 52 w 92"/>
                <a:gd name="T41" fmla="*/ 79 h 92"/>
                <a:gd name="T42" fmla="*/ 64 w 92"/>
                <a:gd name="T43" fmla="*/ 75 h 92"/>
                <a:gd name="T44" fmla="*/ 73 w 92"/>
                <a:gd name="T45" fmla="*/ 84 h 92"/>
                <a:gd name="T46" fmla="*/ 84 w 92"/>
                <a:gd name="T47" fmla="*/ 73 h 92"/>
                <a:gd name="T48" fmla="*/ 75 w 92"/>
                <a:gd name="T49" fmla="*/ 64 h 92"/>
                <a:gd name="T50" fmla="*/ 79 w 92"/>
                <a:gd name="T51" fmla="*/ 52 h 92"/>
                <a:gd name="T52" fmla="*/ 92 w 92"/>
                <a:gd name="T53" fmla="*/ 52 h 92"/>
                <a:gd name="T54" fmla="*/ 92 w 92"/>
                <a:gd name="T55" fmla="*/ 40 h 92"/>
                <a:gd name="T56" fmla="*/ 79 w 92"/>
                <a:gd name="T57" fmla="*/ 40 h 92"/>
                <a:gd name="T58" fmla="*/ 77 w 92"/>
                <a:gd name="T5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2" h="92">
                  <a:moveTo>
                    <a:pt x="64" y="17"/>
                  </a:move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38"/>
                    <a:pt x="78" y="35"/>
                    <a:pt x="77" y="33"/>
                  </a:cubicBezTo>
                </a:path>
              </a:pathLst>
            </a:cu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116">
              <a:extLst>
                <a:ext uri="{FF2B5EF4-FFF2-40B4-BE49-F238E27FC236}">
                  <a16:creationId xmlns:a16="http://schemas.microsoft.com/office/drawing/2014/main" id="{ACA596BF-B2D6-4175-A7BE-D05311E1C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350" y="3255963"/>
              <a:ext cx="236538" cy="211138"/>
            </a:xfrm>
            <a:custGeom>
              <a:avLst/>
              <a:gdLst>
                <a:gd name="T0" fmla="*/ 149 w 149"/>
                <a:gd name="T1" fmla="*/ 0 h 133"/>
                <a:gd name="T2" fmla="*/ 43 w 149"/>
                <a:gd name="T3" fmla="*/ 133 h 133"/>
                <a:gd name="T4" fmla="*/ 0 w 149"/>
                <a:gd name="T5" fmla="*/ 9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133">
                  <a:moveTo>
                    <a:pt x="149" y="0"/>
                  </a:moveTo>
                  <a:lnTo>
                    <a:pt x="43" y="133"/>
                  </a:lnTo>
                  <a:lnTo>
                    <a:pt x="0" y="90"/>
                  </a:lnTo>
                </a:path>
              </a:pathLst>
            </a:cu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5B1E19-D1BB-45C6-B572-18217A5990F1}"/>
              </a:ext>
            </a:extLst>
          </p:cNvPr>
          <p:cNvGrpSpPr/>
          <p:nvPr/>
        </p:nvGrpSpPr>
        <p:grpSpPr>
          <a:xfrm>
            <a:off x="7097721" y="2823958"/>
            <a:ext cx="346075" cy="346075"/>
            <a:chOff x="7726363" y="3255963"/>
            <a:chExt cx="346075" cy="346075"/>
          </a:xfrm>
        </p:grpSpPr>
        <p:sp>
          <p:nvSpPr>
            <p:cNvPr id="44" name="Freeform 120">
              <a:extLst>
                <a:ext uri="{FF2B5EF4-FFF2-40B4-BE49-F238E27FC236}">
                  <a16:creationId xmlns:a16="http://schemas.microsoft.com/office/drawing/2014/main" id="{9FA986E4-3935-45CE-972B-462324981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255963"/>
              <a:ext cx="346075" cy="315913"/>
            </a:xfrm>
            <a:custGeom>
              <a:avLst/>
              <a:gdLst>
                <a:gd name="T0" fmla="*/ 64 w 92"/>
                <a:gd name="T1" fmla="*/ 75 h 84"/>
                <a:gd name="T2" fmla="*/ 73 w 92"/>
                <a:gd name="T3" fmla="*/ 84 h 84"/>
                <a:gd name="T4" fmla="*/ 84 w 92"/>
                <a:gd name="T5" fmla="*/ 73 h 84"/>
                <a:gd name="T6" fmla="*/ 75 w 92"/>
                <a:gd name="T7" fmla="*/ 64 h 84"/>
                <a:gd name="T8" fmla="*/ 79 w 92"/>
                <a:gd name="T9" fmla="*/ 52 h 84"/>
                <a:gd name="T10" fmla="*/ 92 w 92"/>
                <a:gd name="T11" fmla="*/ 52 h 84"/>
                <a:gd name="T12" fmla="*/ 92 w 92"/>
                <a:gd name="T13" fmla="*/ 40 h 84"/>
                <a:gd name="T14" fmla="*/ 79 w 92"/>
                <a:gd name="T15" fmla="*/ 40 h 84"/>
                <a:gd name="T16" fmla="*/ 75 w 92"/>
                <a:gd name="T17" fmla="*/ 28 h 84"/>
                <a:gd name="T18" fmla="*/ 84 w 92"/>
                <a:gd name="T19" fmla="*/ 19 h 84"/>
                <a:gd name="T20" fmla="*/ 73 w 92"/>
                <a:gd name="T21" fmla="*/ 8 h 84"/>
                <a:gd name="T22" fmla="*/ 64 w 92"/>
                <a:gd name="T23" fmla="*/ 17 h 84"/>
                <a:gd name="T24" fmla="*/ 52 w 92"/>
                <a:gd name="T25" fmla="*/ 13 h 84"/>
                <a:gd name="T26" fmla="*/ 52 w 92"/>
                <a:gd name="T27" fmla="*/ 0 h 84"/>
                <a:gd name="T28" fmla="*/ 40 w 92"/>
                <a:gd name="T29" fmla="*/ 0 h 84"/>
                <a:gd name="T30" fmla="*/ 40 w 92"/>
                <a:gd name="T31" fmla="*/ 13 h 84"/>
                <a:gd name="T32" fmla="*/ 28 w 92"/>
                <a:gd name="T33" fmla="*/ 17 h 84"/>
                <a:gd name="T34" fmla="*/ 19 w 92"/>
                <a:gd name="T35" fmla="*/ 8 h 84"/>
                <a:gd name="T36" fmla="*/ 8 w 92"/>
                <a:gd name="T37" fmla="*/ 19 h 84"/>
                <a:gd name="T38" fmla="*/ 17 w 92"/>
                <a:gd name="T39" fmla="*/ 28 h 84"/>
                <a:gd name="T40" fmla="*/ 13 w 92"/>
                <a:gd name="T41" fmla="*/ 40 h 84"/>
                <a:gd name="T42" fmla="*/ 0 w 92"/>
                <a:gd name="T43" fmla="*/ 40 h 84"/>
                <a:gd name="T44" fmla="*/ 0 w 92"/>
                <a:gd name="T45" fmla="*/ 52 h 84"/>
                <a:gd name="T46" fmla="*/ 13 w 92"/>
                <a:gd name="T47" fmla="*/ 52 h 84"/>
                <a:gd name="T48" fmla="*/ 17 w 92"/>
                <a:gd name="T49" fmla="*/ 64 h 84"/>
                <a:gd name="T50" fmla="*/ 8 w 92"/>
                <a:gd name="T51" fmla="*/ 73 h 84"/>
                <a:gd name="T52" fmla="*/ 19 w 92"/>
                <a:gd name="T53" fmla="*/ 84 h 84"/>
                <a:gd name="T54" fmla="*/ 28 w 92"/>
                <a:gd name="T55" fmla="*/ 7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2" h="84">
                  <a:moveTo>
                    <a:pt x="64" y="75"/>
                  </a:move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</a:path>
              </a:pathLst>
            </a:cu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Line 121">
              <a:extLst>
                <a:ext uri="{FF2B5EF4-FFF2-40B4-BE49-F238E27FC236}">
                  <a16:creationId xmlns:a16="http://schemas.microsoft.com/office/drawing/2014/main" id="{76DE2385-0265-4C55-8D98-E179F5AD5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5" y="3557588"/>
              <a:ext cx="44450" cy="0"/>
            </a:xfrm>
            <a:prstGeom prst="line">
              <a:avLst/>
            </a:pr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122">
              <a:extLst>
                <a:ext uri="{FF2B5EF4-FFF2-40B4-BE49-F238E27FC236}">
                  <a16:creationId xmlns:a16="http://schemas.microsoft.com/office/drawing/2014/main" id="{25C5C25A-EDC6-4AFD-97CC-67FF334B5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5" y="3587750"/>
              <a:ext cx="44450" cy="0"/>
            </a:xfrm>
            <a:prstGeom prst="line">
              <a:avLst/>
            </a:pr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23">
              <a:extLst>
                <a:ext uri="{FF2B5EF4-FFF2-40B4-BE49-F238E27FC236}">
                  <a16:creationId xmlns:a16="http://schemas.microsoft.com/office/drawing/2014/main" id="{AAD9E788-AEF3-4CA8-828E-3FA5281CC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0" y="3587750"/>
              <a:ext cx="0" cy="14288"/>
            </a:xfrm>
            <a:prstGeom prst="line">
              <a:avLst/>
            </a:pr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124">
              <a:extLst>
                <a:ext uri="{FF2B5EF4-FFF2-40B4-BE49-F238E27FC236}">
                  <a16:creationId xmlns:a16="http://schemas.microsoft.com/office/drawing/2014/main" id="{33B6D666-4FBD-40A9-87B5-15FACEF77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088" y="3346450"/>
              <a:ext cx="173038" cy="180975"/>
            </a:xfrm>
            <a:custGeom>
              <a:avLst/>
              <a:gdLst>
                <a:gd name="T0" fmla="*/ 46 w 46"/>
                <a:gd name="T1" fmla="*/ 22 h 48"/>
                <a:gd name="T2" fmla="*/ 23 w 46"/>
                <a:gd name="T3" fmla="*/ 0 h 48"/>
                <a:gd name="T4" fmla="*/ 0 w 46"/>
                <a:gd name="T5" fmla="*/ 22 h 48"/>
                <a:gd name="T6" fmla="*/ 17 w 46"/>
                <a:gd name="T7" fmla="*/ 43 h 48"/>
                <a:gd name="T8" fmla="*/ 17 w 46"/>
                <a:gd name="T9" fmla="*/ 48 h 48"/>
                <a:gd name="T10" fmla="*/ 29 w 46"/>
                <a:gd name="T11" fmla="*/ 48 h 48"/>
                <a:gd name="T12" fmla="*/ 29 w 46"/>
                <a:gd name="T13" fmla="*/ 43 h 48"/>
                <a:gd name="T14" fmla="*/ 46 w 46"/>
                <a:gd name="T15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8">
                  <a:moveTo>
                    <a:pt x="46" y="22"/>
                  </a:move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7" y="41"/>
                    <a:pt x="17" y="4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9" y="41"/>
                    <a:pt x="46" y="32"/>
                    <a:pt x="46" y="22"/>
                  </a:cubicBezTo>
                  <a:close/>
                </a:path>
              </a:pathLst>
            </a:custGeom>
            <a:noFill/>
            <a:ln w="14288" cap="rnd">
              <a:solidFill>
                <a:srgbClr val="88695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8D655-BDED-4FC0-A5BC-C76366E1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58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wooden cutting board&#10;&#10;Description automatically generated">
            <a:extLst>
              <a:ext uri="{FF2B5EF4-FFF2-40B4-BE49-F238E27FC236}">
                <a16:creationId xmlns:a16="http://schemas.microsoft.com/office/drawing/2014/main" id="{124FAE1E-42D4-4CA8-A7FF-EDB39B91A0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26" b="49410"/>
          <a:stretch>
            <a:fillRect/>
          </a:stretch>
        </p:blipFill>
        <p:spPr>
          <a:xfrm>
            <a:off x="0" y="1"/>
            <a:ext cx="12192000" cy="3207657"/>
          </a:xfrm>
          <a:custGeom>
            <a:avLst/>
            <a:gdLst>
              <a:gd name="connsiteX0" fmla="*/ 0 w 12192000"/>
              <a:gd name="connsiteY0" fmla="*/ 0 h 3207657"/>
              <a:gd name="connsiteX1" fmla="*/ 12192000 w 12192000"/>
              <a:gd name="connsiteY1" fmla="*/ 0 h 3207657"/>
              <a:gd name="connsiteX2" fmla="*/ 12192000 w 12192000"/>
              <a:gd name="connsiteY2" fmla="*/ 3207657 h 3207657"/>
              <a:gd name="connsiteX3" fmla="*/ 0 w 12192000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07657">
                <a:moveTo>
                  <a:pt x="0" y="0"/>
                </a:moveTo>
                <a:lnTo>
                  <a:pt x="12192000" y="0"/>
                </a:lnTo>
                <a:lnTo>
                  <a:pt x="12192000" y="3207657"/>
                </a:lnTo>
                <a:lnTo>
                  <a:pt x="0" y="3207657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CCDDF4B-EC4D-4004-9D12-B157E0A3596F}"/>
              </a:ext>
            </a:extLst>
          </p:cNvPr>
          <p:cNvSpPr/>
          <p:nvPr/>
        </p:nvSpPr>
        <p:spPr>
          <a:xfrm>
            <a:off x="-5760" y="-1"/>
            <a:ext cx="12197760" cy="3207657"/>
          </a:xfrm>
          <a:prstGeom prst="rect">
            <a:avLst/>
          </a:prstGeom>
          <a:solidFill>
            <a:schemeClr val="bg2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Model evaluation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7185" y="4681506"/>
            <a:ext cx="279474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573F3B"/>
                </a:solidFill>
                <a:latin typeface="Algerian" panose="04020705040A02060702" pitchFamily="82" charset="0"/>
                <a:cs typeface="Calibri Light" panose="020F0302020204030204" pitchFamily="34" charset="0"/>
              </a:rPr>
              <a:t>Linear Regression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02991" y="4681506"/>
            <a:ext cx="279474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573F3B"/>
                </a:solidFill>
                <a:latin typeface="Algerian" panose="04020705040A02060702" pitchFamily="82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Decision Tree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57473" y="4681506"/>
            <a:ext cx="279474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573F3B"/>
                </a:solidFill>
                <a:latin typeface="Algerian" panose="04020705040A02060702" pitchFamily="82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Random Forest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772945-7E72-425F-949B-0C076CC0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818B9B-7F80-447B-A4E8-F419408D5760}"/>
              </a:ext>
            </a:extLst>
          </p:cNvPr>
          <p:cNvGrpSpPr/>
          <p:nvPr/>
        </p:nvGrpSpPr>
        <p:grpSpPr>
          <a:xfrm>
            <a:off x="1355268" y="2269104"/>
            <a:ext cx="9490186" cy="1968599"/>
            <a:chOff x="1355268" y="2269104"/>
            <a:chExt cx="9490186" cy="1968599"/>
          </a:xfrm>
        </p:grpSpPr>
        <p:sp>
          <p:nvSpPr>
            <p:cNvPr id="3" name="Oval 2"/>
            <p:cNvSpPr/>
            <p:nvPr/>
          </p:nvSpPr>
          <p:spPr>
            <a:xfrm>
              <a:off x="1355268" y="2269104"/>
              <a:ext cx="1781222" cy="1781222"/>
            </a:xfrm>
            <a:prstGeom prst="ellipse">
              <a:avLst/>
            </a:prstGeom>
            <a:noFill/>
            <a:ln w="31750">
              <a:solidFill>
                <a:srgbClr val="BC9D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99885" y="2613721"/>
              <a:ext cx="1091988" cy="1091988"/>
            </a:xfrm>
            <a:prstGeom prst="ellipse">
              <a:avLst/>
            </a:prstGeom>
            <a:solidFill>
              <a:srgbClr val="BC9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lgerian" panose="04020705040A02060702" pitchFamily="82" charset="0"/>
                </a:rPr>
                <a:t>LR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02630" y="3864077"/>
              <a:ext cx="1086499" cy="373626"/>
            </a:xfrm>
            <a:prstGeom prst="roundRect">
              <a:avLst/>
            </a:prstGeom>
            <a:solidFill>
              <a:srgbClr val="BC9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846473" y="2515053"/>
              <a:ext cx="252904" cy="252904"/>
            </a:xfrm>
            <a:prstGeom prst="ellipse">
              <a:avLst/>
            </a:prstGeom>
            <a:solidFill>
              <a:srgbClr val="BC9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209750" y="2269104"/>
              <a:ext cx="1781222" cy="1781222"/>
            </a:xfrm>
            <a:prstGeom prst="ellipse">
              <a:avLst/>
            </a:prstGeom>
            <a:noFill/>
            <a:ln w="31750">
              <a:solidFill>
                <a:srgbClr val="8869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554367" y="2613721"/>
              <a:ext cx="1091988" cy="1091988"/>
            </a:xfrm>
            <a:prstGeom prst="ellipse">
              <a:avLst/>
            </a:prstGeom>
            <a:solidFill>
              <a:srgbClr val="886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lgerian" panose="04020705040A02060702" pitchFamily="82" charset="0"/>
                </a:rPr>
                <a:t>DT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557112" y="3864077"/>
              <a:ext cx="1086499" cy="373626"/>
            </a:xfrm>
            <a:prstGeom prst="roundRect">
              <a:avLst/>
            </a:prstGeom>
            <a:solidFill>
              <a:srgbClr val="886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700955" y="2515053"/>
              <a:ext cx="252904" cy="252904"/>
            </a:xfrm>
            <a:prstGeom prst="ellipse">
              <a:avLst/>
            </a:prstGeom>
            <a:solidFill>
              <a:srgbClr val="886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064232" y="2269104"/>
              <a:ext cx="1781222" cy="1781222"/>
            </a:xfrm>
            <a:prstGeom prst="ellipse">
              <a:avLst/>
            </a:prstGeom>
            <a:noFill/>
            <a:ln w="31750">
              <a:solidFill>
                <a:srgbClr val="565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408849" y="2613721"/>
              <a:ext cx="1091988" cy="1091988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lgerian" panose="04020705040A02060702" pitchFamily="82" charset="0"/>
                </a:rPr>
                <a:t>RF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9411594" y="3864077"/>
              <a:ext cx="1086499" cy="373626"/>
            </a:xfrm>
            <a:prstGeom prst="roundRect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555437" y="2515053"/>
              <a:ext cx="252904" cy="252904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82">
              <a:extLst>
                <a:ext uri="{FF2B5EF4-FFF2-40B4-BE49-F238E27FC236}">
                  <a16:creationId xmlns:a16="http://schemas.microsoft.com/office/drawing/2014/main" id="{1CCD34C9-B52B-417E-BA52-841187D3D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0942" y="3281953"/>
              <a:ext cx="15875" cy="14288"/>
            </a:xfrm>
            <a:prstGeom prst="ellipse">
              <a:avLst/>
            </a:prstGeom>
            <a:solidFill>
              <a:srgbClr val="BC9D75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092873-909C-4CCF-9403-881460B98115}"/>
                </a:ext>
              </a:extLst>
            </p:cNvPr>
            <p:cNvSpPr txBox="1"/>
            <p:nvPr/>
          </p:nvSpPr>
          <p:spPr>
            <a:xfrm>
              <a:off x="1392381" y="3804815"/>
              <a:ext cx="170699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  <a:cs typeface="Calibri Light" panose="020F0302020204030204" pitchFamily="34" charset="0"/>
                </a:rPr>
                <a:t>01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380AB8-A170-4E94-AC5A-4362039FA197}"/>
                </a:ext>
              </a:extLst>
            </p:cNvPr>
            <p:cNvSpPr txBox="1"/>
            <p:nvPr/>
          </p:nvSpPr>
          <p:spPr>
            <a:xfrm>
              <a:off x="5246863" y="3804814"/>
              <a:ext cx="170699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  <a:cs typeface="Calibri Light" panose="020F0302020204030204" pitchFamily="34" charset="0"/>
                </a:rPr>
                <a:t>02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EE6ACA-EDBC-41E3-A972-EDD54CE9492C}"/>
                </a:ext>
              </a:extLst>
            </p:cNvPr>
            <p:cNvSpPr txBox="1"/>
            <p:nvPr/>
          </p:nvSpPr>
          <p:spPr>
            <a:xfrm>
              <a:off x="9092623" y="3804539"/>
              <a:ext cx="170699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  <a:cs typeface="Calibri Light" panose="020F0302020204030204" pitchFamily="34" charset="0"/>
                </a:rPr>
                <a:t>03</a:t>
              </a:r>
            </a:p>
          </p:txBody>
        </p:sp>
      </p:grp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6888117-1510-492F-99D5-49890D8B1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42830"/>
              </p:ext>
            </p:extLst>
          </p:nvPr>
        </p:nvGraphicFramePr>
        <p:xfrm>
          <a:off x="133077" y="5033425"/>
          <a:ext cx="1121913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3596">
                  <a:extLst>
                    <a:ext uri="{9D8B030D-6E8A-4147-A177-3AD203B41FA5}">
                      <a16:colId xmlns:a16="http://schemas.microsoft.com/office/drawing/2014/main" val="1122211168"/>
                    </a:ext>
                  </a:extLst>
                </a:gridCol>
                <a:gridCol w="3227294">
                  <a:extLst>
                    <a:ext uri="{9D8B030D-6E8A-4147-A177-3AD203B41FA5}">
                      <a16:colId xmlns:a16="http://schemas.microsoft.com/office/drawing/2014/main" val="1069481142"/>
                    </a:ext>
                  </a:extLst>
                </a:gridCol>
                <a:gridCol w="3689873">
                  <a:extLst>
                    <a:ext uri="{9D8B030D-6E8A-4147-A177-3AD203B41FA5}">
                      <a16:colId xmlns:a16="http://schemas.microsoft.com/office/drawing/2014/main" val="4145865381"/>
                    </a:ext>
                  </a:extLst>
                </a:gridCol>
                <a:gridCol w="3488374">
                  <a:extLst>
                    <a:ext uri="{9D8B030D-6E8A-4147-A177-3AD203B41FA5}">
                      <a16:colId xmlns:a16="http://schemas.microsoft.com/office/drawing/2014/main" val="2302426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lgerian" panose="04020705040A02060702" pitchFamily="82" charset="0"/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7.93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5.98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4.47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90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lgerian" panose="04020705040A02060702" pitchFamily="82" charset="0"/>
                        </a:rPr>
                        <a:t>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99.13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64.64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35.14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98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lgerian" panose="04020705040A02060702" pitchFamily="82" charset="0"/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9.95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8.04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5.92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56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lgerian" panose="04020705040A02060702" pitchFamily="82" charset="0"/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0.71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0.84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71369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2AB4751-7D7A-4943-B7BF-61BC72272510}"/>
              </a:ext>
            </a:extLst>
          </p:cNvPr>
          <p:cNvSpPr/>
          <p:nvPr/>
        </p:nvSpPr>
        <p:spPr>
          <a:xfrm>
            <a:off x="8290865" y="5044311"/>
            <a:ext cx="2523713" cy="148336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CONTENT FLOW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07659" cy="6858000"/>
          </a:xfrm>
          <a:custGeom>
            <a:avLst/>
            <a:gdLst>
              <a:gd name="connsiteX0" fmla="*/ 0 w 5007659"/>
              <a:gd name="connsiteY0" fmla="*/ 0 h 6858000"/>
              <a:gd name="connsiteX1" fmla="*/ 5007659 w 5007659"/>
              <a:gd name="connsiteY1" fmla="*/ 6856328 h 6858000"/>
              <a:gd name="connsiteX2" fmla="*/ 5007659 w 5007659"/>
              <a:gd name="connsiteY2" fmla="*/ 6858000 h 6858000"/>
              <a:gd name="connsiteX3" fmla="*/ 0 w 50076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7659" h="6858000">
                <a:moveTo>
                  <a:pt x="0" y="0"/>
                </a:moveTo>
                <a:lnTo>
                  <a:pt x="5007659" y="6856328"/>
                </a:lnTo>
                <a:lnTo>
                  <a:pt x="500765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Right Triangle 31"/>
          <p:cNvSpPr/>
          <p:nvPr/>
        </p:nvSpPr>
        <p:spPr>
          <a:xfrm>
            <a:off x="0" y="0"/>
            <a:ext cx="5008880" cy="6858000"/>
          </a:xfrm>
          <a:prstGeom prst="rtTriangle">
            <a:avLst/>
          </a:prstGeom>
          <a:solidFill>
            <a:schemeClr val="bg2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86180" y="1783807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1.</a:t>
            </a:r>
          </a:p>
        </p:txBody>
      </p:sp>
      <p:sp>
        <p:nvSpPr>
          <p:cNvPr id="50" name="Oval 49"/>
          <p:cNvSpPr/>
          <p:nvPr/>
        </p:nvSpPr>
        <p:spPr>
          <a:xfrm>
            <a:off x="2079649" y="3042920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2.</a:t>
            </a:r>
          </a:p>
        </p:txBody>
      </p:sp>
      <p:sp>
        <p:nvSpPr>
          <p:cNvPr id="51" name="Oval 50"/>
          <p:cNvSpPr/>
          <p:nvPr/>
        </p:nvSpPr>
        <p:spPr>
          <a:xfrm>
            <a:off x="2933089" y="4302033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3.</a:t>
            </a:r>
          </a:p>
        </p:txBody>
      </p:sp>
      <p:sp>
        <p:nvSpPr>
          <p:cNvPr id="52" name="Oval 51"/>
          <p:cNvSpPr/>
          <p:nvPr/>
        </p:nvSpPr>
        <p:spPr>
          <a:xfrm>
            <a:off x="4030369" y="5561145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4.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62766" y="2022289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Defining the Problem Statement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75284" y="1948806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Problem Statement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07136" y="1799719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437316" y="3058832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65436" y="4318021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8481" y="5577057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481686" y="1578974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11866" y="2838087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339986" y="4097276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263031" y="5356312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46B76-B085-4AA3-AE9C-DD2324A1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47227-AEA4-40F1-9579-28374426078E}"/>
              </a:ext>
            </a:extLst>
          </p:cNvPr>
          <p:cNvSpPr txBox="1"/>
          <p:nvPr/>
        </p:nvSpPr>
        <p:spPr>
          <a:xfrm>
            <a:off x="4947648" y="3157379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Exploratory Data Analysis of the dataset to gain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583A9-851E-4D38-A04E-71CC00E39F62}"/>
              </a:ext>
            </a:extLst>
          </p:cNvPr>
          <p:cNvSpPr txBox="1"/>
          <p:nvPr/>
        </p:nvSpPr>
        <p:spPr>
          <a:xfrm>
            <a:off x="2864045" y="3143836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9619E-2035-44D2-9804-671439992CE6}"/>
              </a:ext>
            </a:extLst>
          </p:cNvPr>
          <p:cNvSpPr txBox="1"/>
          <p:nvPr/>
        </p:nvSpPr>
        <p:spPr>
          <a:xfrm>
            <a:off x="5901337" y="4441967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Identify, Build &amp; Evaluate the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5643E-EA50-4F0B-B470-7FA58ECC6115}"/>
              </a:ext>
            </a:extLst>
          </p:cNvPr>
          <p:cNvSpPr txBox="1"/>
          <p:nvPr/>
        </p:nvSpPr>
        <p:spPr>
          <a:xfrm>
            <a:off x="3716632" y="4403024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Predictive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5FB8-8D4B-4E08-8AD3-EF3F3DF2C91D}"/>
              </a:ext>
            </a:extLst>
          </p:cNvPr>
          <p:cNvSpPr txBox="1"/>
          <p:nvPr/>
        </p:nvSpPr>
        <p:spPr>
          <a:xfrm>
            <a:off x="6989678" y="5740251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Insights &amp; Recommend the best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96017-26F4-4D9C-829C-0931B0D27C8A}"/>
              </a:ext>
            </a:extLst>
          </p:cNvPr>
          <p:cNvSpPr txBox="1"/>
          <p:nvPr/>
        </p:nvSpPr>
        <p:spPr>
          <a:xfrm>
            <a:off x="4801924" y="5701233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790D05-AF3A-422F-977C-B3F4DC97F8F1}"/>
              </a:ext>
            </a:extLst>
          </p:cNvPr>
          <p:cNvSpPr/>
          <p:nvPr/>
        </p:nvSpPr>
        <p:spPr>
          <a:xfrm>
            <a:off x="3507136" y="5448472"/>
            <a:ext cx="7235758" cy="978684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2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wooden cutting board&#10;&#10;Description automatically generated">
            <a:extLst>
              <a:ext uri="{FF2B5EF4-FFF2-40B4-BE49-F238E27FC236}">
                <a16:creationId xmlns:a16="http://schemas.microsoft.com/office/drawing/2014/main" id="{124FAE1E-42D4-4CA8-A7FF-EDB39B91A0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26" b="49410"/>
          <a:stretch>
            <a:fillRect/>
          </a:stretch>
        </p:blipFill>
        <p:spPr>
          <a:xfrm>
            <a:off x="0" y="1"/>
            <a:ext cx="12192000" cy="3207657"/>
          </a:xfrm>
          <a:custGeom>
            <a:avLst/>
            <a:gdLst>
              <a:gd name="connsiteX0" fmla="*/ 0 w 12192000"/>
              <a:gd name="connsiteY0" fmla="*/ 0 h 3207657"/>
              <a:gd name="connsiteX1" fmla="*/ 12192000 w 12192000"/>
              <a:gd name="connsiteY1" fmla="*/ 0 h 3207657"/>
              <a:gd name="connsiteX2" fmla="*/ 12192000 w 12192000"/>
              <a:gd name="connsiteY2" fmla="*/ 3207657 h 3207657"/>
              <a:gd name="connsiteX3" fmla="*/ 0 w 12192000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07657">
                <a:moveTo>
                  <a:pt x="0" y="0"/>
                </a:moveTo>
                <a:lnTo>
                  <a:pt x="12192000" y="0"/>
                </a:lnTo>
                <a:lnTo>
                  <a:pt x="12192000" y="3207657"/>
                </a:lnTo>
                <a:lnTo>
                  <a:pt x="0" y="3207657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CCDDF4B-EC4D-4004-9D12-B157E0A3596F}"/>
              </a:ext>
            </a:extLst>
          </p:cNvPr>
          <p:cNvSpPr/>
          <p:nvPr/>
        </p:nvSpPr>
        <p:spPr>
          <a:xfrm>
            <a:off x="-5760" y="-1"/>
            <a:ext cx="12197760" cy="3207657"/>
          </a:xfrm>
          <a:prstGeom prst="rect">
            <a:avLst/>
          </a:prstGeom>
          <a:solidFill>
            <a:schemeClr val="bg2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772945-7E72-425F-949B-0C076CC0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09824-88DB-4349-8A59-E8EE2B0BEAC2}"/>
              </a:ext>
            </a:extLst>
          </p:cNvPr>
          <p:cNvSpPr txBox="1"/>
          <p:nvPr/>
        </p:nvSpPr>
        <p:spPr>
          <a:xfrm>
            <a:off x="482516" y="3659491"/>
            <a:ext cx="11047332" cy="1699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gency FB" panose="020B0503020202020204" pitchFamily="34" charset="0"/>
              </a:rPr>
              <a:t>Chocolate and Peanuts / Almonds flavors are the most popular candies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gency FB" panose="020B0503020202020204" pitchFamily="34" charset="0"/>
              </a:rPr>
              <a:t>Bar candies have high Win percentage and are slightly expensive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u="sng" dirty="0">
                <a:latin typeface="Agency FB" panose="020B0503020202020204" pitchFamily="34" charset="0"/>
              </a:rPr>
              <a:t>Random Forest </a:t>
            </a:r>
            <a:r>
              <a:rPr lang="en-US" dirty="0">
                <a:latin typeface="Agency FB" panose="020B0503020202020204" pitchFamily="34" charset="0"/>
              </a:rPr>
              <a:t>is the </a:t>
            </a:r>
            <a:r>
              <a:rPr lang="en-US">
                <a:latin typeface="Agency FB" panose="020B0503020202020204" pitchFamily="34" charset="0"/>
              </a:rPr>
              <a:t>best recommended fit </a:t>
            </a:r>
            <a:r>
              <a:rPr lang="en-US" dirty="0">
                <a:latin typeface="Agency FB" panose="020B0503020202020204" pitchFamily="34" charset="0"/>
              </a:rPr>
              <a:t>model for predicting the Win percentage based on high R2 value and low value of RMSE out of other models – Linear Regression and Decision Tree which are on higher side of RMSE values</a:t>
            </a:r>
          </a:p>
        </p:txBody>
      </p:sp>
    </p:spTree>
    <p:extLst>
      <p:ext uri="{BB962C8B-B14F-4D97-AF65-F5344CB8AC3E}">
        <p14:creationId xmlns:p14="http://schemas.microsoft.com/office/powerpoint/2010/main" val="328247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CONTENT FLOW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07659" cy="6858000"/>
          </a:xfrm>
          <a:custGeom>
            <a:avLst/>
            <a:gdLst>
              <a:gd name="connsiteX0" fmla="*/ 0 w 5007659"/>
              <a:gd name="connsiteY0" fmla="*/ 0 h 6858000"/>
              <a:gd name="connsiteX1" fmla="*/ 5007659 w 5007659"/>
              <a:gd name="connsiteY1" fmla="*/ 6856328 h 6858000"/>
              <a:gd name="connsiteX2" fmla="*/ 5007659 w 5007659"/>
              <a:gd name="connsiteY2" fmla="*/ 6858000 h 6858000"/>
              <a:gd name="connsiteX3" fmla="*/ 0 w 50076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7659" h="6858000">
                <a:moveTo>
                  <a:pt x="0" y="0"/>
                </a:moveTo>
                <a:lnTo>
                  <a:pt x="5007659" y="6856328"/>
                </a:lnTo>
                <a:lnTo>
                  <a:pt x="500765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Right Triangle 31"/>
          <p:cNvSpPr/>
          <p:nvPr/>
        </p:nvSpPr>
        <p:spPr>
          <a:xfrm>
            <a:off x="0" y="0"/>
            <a:ext cx="5008880" cy="6858000"/>
          </a:xfrm>
          <a:prstGeom prst="rtTriangle">
            <a:avLst/>
          </a:prstGeom>
          <a:solidFill>
            <a:schemeClr val="bg2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86180" y="1783807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1.</a:t>
            </a:r>
          </a:p>
        </p:txBody>
      </p:sp>
      <p:sp>
        <p:nvSpPr>
          <p:cNvPr id="50" name="Oval 49"/>
          <p:cNvSpPr/>
          <p:nvPr/>
        </p:nvSpPr>
        <p:spPr>
          <a:xfrm>
            <a:off x="2079649" y="3042920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2.</a:t>
            </a:r>
          </a:p>
        </p:txBody>
      </p:sp>
      <p:sp>
        <p:nvSpPr>
          <p:cNvPr id="51" name="Oval 50"/>
          <p:cNvSpPr/>
          <p:nvPr/>
        </p:nvSpPr>
        <p:spPr>
          <a:xfrm>
            <a:off x="2933089" y="4302033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3.</a:t>
            </a:r>
          </a:p>
        </p:txBody>
      </p:sp>
      <p:sp>
        <p:nvSpPr>
          <p:cNvPr id="52" name="Oval 51"/>
          <p:cNvSpPr/>
          <p:nvPr/>
        </p:nvSpPr>
        <p:spPr>
          <a:xfrm>
            <a:off x="4030369" y="5561145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4.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62766" y="2022289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Defining the Problem Statement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75284" y="1948806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Problem Statement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07136" y="1799719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437316" y="3058832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65436" y="4318021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8481" y="5577057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481686" y="1578974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11866" y="2838087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339986" y="4097276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263031" y="5356312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46B76-B085-4AA3-AE9C-DD2324A1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47227-AEA4-40F1-9579-28374426078E}"/>
              </a:ext>
            </a:extLst>
          </p:cNvPr>
          <p:cNvSpPr txBox="1"/>
          <p:nvPr/>
        </p:nvSpPr>
        <p:spPr>
          <a:xfrm>
            <a:off x="4947648" y="3157379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Exploratory Data Analysis of the dataset to gain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583A9-851E-4D38-A04E-71CC00E39F62}"/>
              </a:ext>
            </a:extLst>
          </p:cNvPr>
          <p:cNvSpPr txBox="1"/>
          <p:nvPr/>
        </p:nvSpPr>
        <p:spPr>
          <a:xfrm>
            <a:off x="2864045" y="3143836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9619E-2035-44D2-9804-671439992CE6}"/>
              </a:ext>
            </a:extLst>
          </p:cNvPr>
          <p:cNvSpPr txBox="1"/>
          <p:nvPr/>
        </p:nvSpPr>
        <p:spPr>
          <a:xfrm>
            <a:off x="5901337" y="4441967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Identify, Build &amp; Evaluate the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5643E-EA50-4F0B-B470-7FA58ECC6115}"/>
              </a:ext>
            </a:extLst>
          </p:cNvPr>
          <p:cNvSpPr txBox="1"/>
          <p:nvPr/>
        </p:nvSpPr>
        <p:spPr>
          <a:xfrm>
            <a:off x="3716632" y="4403024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Predictive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5FB8-8D4B-4E08-8AD3-EF3F3DF2C91D}"/>
              </a:ext>
            </a:extLst>
          </p:cNvPr>
          <p:cNvSpPr txBox="1"/>
          <p:nvPr/>
        </p:nvSpPr>
        <p:spPr>
          <a:xfrm>
            <a:off x="6989678" y="5740251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Insights &amp; Recommend the best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96017-26F4-4D9C-829C-0931B0D27C8A}"/>
              </a:ext>
            </a:extLst>
          </p:cNvPr>
          <p:cNvSpPr txBox="1"/>
          <p:nvPr/>
        </p:nvSpPr>
        <p:spPr>
          <a:xfrm>
            <a:off x="4801924" y="5701233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790D05-AF3A-422F-977C-B3F4DC97F8F1}"/>
              </a:ext>
            </a:extLst>
          </p:cNvPr>
          <p:cNvSpPr/>
          <p:nvPr/>
        </p:nvSpPr>
        <p:spPr>
          <a:xfrm>
            <a:off x="838200" y="1652821"/>
            <a:ext cx="6760779" cy="980434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4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7449CA8A-36E5-48A3-A07C-12295F066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5C8AF74-3F8F-4BE1-A320-386E1ABACA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59" r="19759"/>
          <a:stretch>
            <a:fillRect/>
          </a:stretch>
        </p:blipFill>
        <p:spPr>
          <a:xfrm>
            <a:off x="575340" y="0"/>
            <a:ext cx="6219954" cy="6858000"/>
          </a:xfrm>
          <a:custGeom>
            <a:avLst/>
            <a:gdLst>
              <a:gd name="connsiteX0" fmla="*/ 1639679 w 6219954"/>
              <a:gd name="connsiteY0" fmla="*/ 0 h 6858000"/>
              <a:gd name="connsiteX1" fmla="*/ 4580275 w 6219954"/>
              <a:gd name="connsiteY1" fmla="*/ 0 h 6858000"/>
              <a:gd name="connsiteX2" fmla="*/ 6219954 w 6219954"/>
              <a:gd name="connsiteY2" fmla="*/ 3429000 h 6858000"/>
              <a:gd name="connsiteX3" fmla="*/ 4580275 w 6219954"/>
              <a:gd name="connsiteY3" fmla="*/ 6858000 h 6858000"/>
              <a:gd name="connsiteX4" fmla="*/ 1639679 w 6219954"/>
              <a:gd name="connsiteY4" fmla="*/ 6858000 h 6858000"/>
              <a:gd name="connsiteX5" fmla="*/ 0 w 6219954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9954" h="6858000">
                <a:moveTo>
                  <a:pt x="1639679" y="0"/>
                </a:moveTo>
                <a:lnTo>
                  <a:pt x="4580275" y="0"/>
                </a:lnTo>
                <a:lnTo>
                  <a:pt x="6219954" y="3429000"/>
                </a:lnTo>
                <a:lnTo>
                  <a:pt x="4580275" y="6858000"/>
                </a:lnTo>
                <a:lnTo>
                  <a:pt x="1639679" y="6858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30" name="Freeform 29"/>
          <p:cNvSpPr/>
          <p:nvPr/>
        </p:nvSpPr>
        <p:spPr>
          <a:xfrm flipV="1">
            <a:off x="575340" y="0"/>
            <a:ext cx="6219954" cy="6858000"/>
          </a:xfrm>
          <a:custGeom>
            <a:avLst/>
            <a:gdLst>
              <a:gd name="connsiteX0" fmla="*/ 1639679 w 6219954"/>
              <a:gd name="connsiteY0" fmla="*/ 6858000 h 6858000"/>
              <a:gd name="connsiteX1" fmla="*/ 4580275 w 6219954"/>
              <a:gd name="connsiteY1" fmla="*/ 6858000 h 6858000"/>
              <a:gd name="connsiteX2" fmla="*/ 6219954 w 6219954"/>
              <a:gd name="connsiteY2" fmla="*/ 3429000 h 6858000"/>
              <a:gd name="connsiteX3" fmla="*/ 4580275 w 6219954"/>
              <a:gd name="connsiteY3" fmla="*/ 0 h 6858000"/>
              <a:gd name="connsiteX4" fmla="*/ 1639679 w 6219954"/>
              <a:gd name="connsiteY4" fmla="*/ 0 h 6858000"/>
              <a:gd name="connsiteX5" fmla="*/ 0 w 6219954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9954" h="6858000">
                <a:moveTo>
                  <a:pt x="1639679" y="6858000"/>
                </a:moveTo>
                <a:lnTo>
                  <a:pt x="4580275" y="6858000"/>
                </a:lnTo>
                <a:lnTo>
                  <a:pt x="6219954" y="3429000"/>
                </a:lnTo>
                <a:lnTo>
                  <a:pt x="4580275" y="0"/>
                </a:lnTo>
                <a:lnTo>
                  <a:pt x="1639679" y="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Pentagon 31"/>
          <p:cNvSpPr/>
          <p:nvPr/>
        </p:nvSpPr>
        <p:spPr>
          <a:xfrm>
            <a:off x="0" y="1701800"/>
            <a:ext cx="1962150" cy="3454400"/>
          </a:xfrm>
          <a:prstGeom prst="homePlate">
            <a:avLst>
              <a:gd name="adj" fmla="val 27941"/>
            </a:avLst>
          </a:prstGeom>
          <a:gradFill>
            <a:gsLst>
              <a:gs pos="25000">
                <a:srgbClr val="BC9D75">
                  <a:alpha val="77000"/>
                </a:srgbClr>
              </a:gs>
              <a:gs pos="100000">
                <a:srgbClr val="565656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entagon 33"/>
          <p:cNvSpPr/>
          <p:nvPr/>
        </p:nvSpPr>
        <p:spPr>
          <a:xfrm flipH="1">
            <a:off x="4991100" y="1701800"/>
            <a:ext cx="7200900" cy="3454400"/>
          </a:xfrm>
          <a:prstGeom prst="homePlate">
            <a:avLst>
              <a:gd name="adj" fmla="val 27941"/>
            </a:avLst>
          </a:prstGeom>
          <a:gradFill>
            <a:gsLst>
              <a:gs pos="25000">
                <a:srgbClr val="BC9D75">
                  <a:alpha val="60000"/>
                </a:srgbClr>
              </a:gs>
              <a:gs pos="100000">
                <a:srgbClr val="565656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70634" y="2367171"/>
            <a:ext cx="38211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THANK YOU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46303A-757B-43C3-82EA-F9E69977717C}"/>
              </a:ext>
            </a:extLst>
          </p:cNvPr>
          <p:cNvGrpSpPr/>
          <p:nvPr/>
        </p:nvGrpSpPr>
        <p:grpSpPr>
          <a:xfrm>
            <a:off x="8698734" y="194349"/>
            <a:ext cx="6040382" cy="6469303"/>
            <a:chOff x="2057400" y="2322961"/>
            <a:chExt cx="3771900" cy="403973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59B94B8-6942-4C0D-A31B-533F347B0F93}"/>
                </a:ext>
              </a:extLst>
            </p:cNvPr>
            <p:cNvGrpSpPr/>
            <p:nvPr/>
          </p:nvGrpSpPr>
          <p:grpSpPr>
            <a:xfrm>
              <a:off x="2057400" y="4203700"/>
              <a:ext cx="3136900" cy="2159000"/>
              <a:chOff x="2057400" y="4203700"/>
              <a:chExt cx="3136900" cy="2159000"/>
            </a:xfrm>
          </p:grpSpPr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3C832996-45C2-4221-B0B3-6AD0E14F8DFC}"/>
                  </a:ext>
                </a:extLst>
              </p:cNvPr>
              <p:cNvSpPr/>
              <p:nvPr/>
            </p:nvSpPr>
            <p:spPr>
              <a:xfrm>
                <a:off x="2057400" y="42037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F013F8EB-BDF8-4009-89EA-58CFA2A5FF97}"/>
                  </a:ext>
                </a:extLst>
              </p:cNvPr>
              <p:cNvSpPr/>
              <p:nvPr/>
            </p:nvSpPr>
            <p:spPr>
              <a:xfrm flipV="1">
                <a:off x="3060700" y="46990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3CDB37-2A3E-4005-A856-272204151B3C}"/>
                </a:ext>
              </a:extLst>
            </p:cNvPr>
            <p:cNvGrpSpPr/>
            <p:nvPr/>
          </p:nvGrpSpPr>
          <p:grpSpPr>
            <a:xfrm>
              <a:off x="2692400" y="2322961"/>
              <a:ext cx="3136900" cy="2159000"/>
              <a:chOff x="2057400" y="4203700"/>
              <a:chExt cx="3136900" cy="2159000"/>
            </a:xfrm>
          </p:grpSpPr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366DDECE-D9B8-4A6B-B9F7-75A67686A3DF}"/>
                  </a:ext>
                </a:extLst>
              </p:cNvPr>
              <p:cNvSpPr/>
              <p:nvPr/>
            </p:nvSpPr>
            <p:spPr>
              <a:xfrm>
                <a:off x="2057400" y="42037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735C126C-51A4-4E4C-A6D3-3892FB1487FD}"/>
                  </a:ext>
                </a:extLst>
              </p:cNvPr>
              <p:cNvSpPr/>
              <p:nvPr/>
            </p:nvSpPr>
            <p:spPr>
              <a:xfrm flipV="1">
                <a:off x="3060700" y="46990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094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20115" y="754743"/>
            <a:ext cx="5471886" cy="5341257"/>
          </a:xfrm>
          <a:prstGeom prst="rect">
            <a:avLst/>
          </a:prstGeom>
          <a:gradFill>
            <a:gsLst>
              <a:gs pos="0">
                <a:srgbClr val="565656"/>
              </a:gs>
              <a:gs pos="100000">
                <a:srgbClr val="88695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/>
          <p:cNvSpPr/>
          <p:nvPr/>
        </p:nvSpPr>
        <p:spPr>
          <a:xfrm rot="16200000">
            <a:off x="3399773" y="2775658"/>
            <a:ext cx="5342057" cy="1298625"/>
          </a:xfrm>
          <a:prstGeom prst="trapezoid">
            <a:avLst>
              <a:gd name="adj" fmla="val 44000"/>
            </a:avLst>
          </a:prstGeom>
          <a:gradFill>
            <a:gsLst>
              <a:gs pos="100000">
                <a:srgbClr val="565656"/>
              </a:gs>
              <a:gs pos="0">
                <a:srgbClr val="88695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flipH="1">
            <a:off x="6175869" y="1350232"/>
            <a:ext cx="1088491" cy="1088491"/>
          </a:xfrm>
          <a:prstGeom prst="arc">
            <a:avLst>
              <a:gd name="adj1" fmla="val 16200000"/>
              <a:gd name="adj2" fmla="val 5366603"/>
            </a:avLst>
          </a:prstGeom>
          <a:solidFill>
            <a:srgbClr val="BC9D7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flipH="1">
            <a:off x="6175869" y="2880724"/>
            <a:ext cx="1088491" cy="1088491"/>
          </a:xfrm>
          <a:prstGeom prst="arc">
            <a:avLst>
              <a:gd name="adj1" fmla="val 16200000"/>
              <a:gd name="adj2" fmla="val 5388720"/>
            </a:avLst>
          </a:prstGeom>
          <a:solidFill>
            <a:srgbClr val="BC9D7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/>
          <p:cNvSpPr/>
          <p:nvPr/>
        </p:nvSpPr>
        <p:spPr>
          <a:xfrm flipH="1">
            <a:off x="6175869" y="4409723"/>
            <a:ext cx="1088491" cy="1088491"/>
          </a:xfrm>
          <a:prstGeom prst="arc">
            <a:avLst>
              <a:gd name="adj1" fmla="val 16200000"/>
              <a:gd name="adj2" fmla="val 5403199"/>
            </a:avLst>
          </a:prstGeom>
          <a:solidFill>
            <a:srgbClr val="BC9D7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2" t="4700" r="33053" b="4911"/>
          <a:stretch>
            <a:fillRect/>
          </a:stretch>
        </p:blipFill>
        <p:spPr>
          <a:xfrm>
            <a:off x="829670" y="1350232"/>
            <a:ext cx="4581700" cy="4187372"/>
          </a:xfrm>
          <a:custGeom>
            <a:avLst/>
            <a:gdLst>
              <a:gd name="connsiteX0" fmla="*/ 0 w 4581700"/>
              <a:gd name="connsiteY0" fmla="*/ 0 h 4187372"/>
              <a:gd name="connsiteX1" fmla="*/ 4581700 w 4581700"/>
              <a:gd name="connsiteY1" fmla="*/ 0 h 4187372"/>
              <a:gd name="connsiteX2" fmla="*/ 4581700 w 4581700"/>
              <a:gd name="connsiteY2" fmla="*/ 4187372 h 4187372"/>
              <a:gd name="connsiteX3" fmla="*/ 0 w 4581700"/>
              <a:gd name="connsiteY3" fmla="*/ 4187372 h 418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1700" h="4187372">
                <a:moveTo>
                  <a:pt x="0" y="0"/>
                </a:moveTo>
                <a:lnTo>
                  <a:pt x="4581700" y="0"/>
                </a:lnTo>
                <a:lnTo>
                  <a:pt x="4581700" y="4187372"/>
                </a:lnTo>
                <a:lnTo>
                  <a:pt x="0" y="4187372"/>
                </a:lnTo>
                <a:close/>
              </a:path>
            </a:pathLst>
          </a:custGeom>
        </p:spPr>
      </p:pic>
      <p:sp>
        <p:nvSpPr>
          <p:cNvPr id="7" name="Rectangle 6"/>
          <p:cNvSpPr/>
          <p:nvPr/>
        </p:nvSpPr>
        <p:spPr>
          <a:xfrm>
            <a:off x="829670" y="1350232"/>
            <a:ext cx="4581700" cy="4187372"/>
          </a:xfrm>
          <a:prstGeom prst="rect">
            <a:avLst/>
          </a:prstGeom>
          <a:solidFill>
            <a:schemeClr val="bg2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59548" y="3015886"/>
            <a:ext cx="4399462" cy="8560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311D1C"/>
                </a:solidFill>
                <a:latin typeface="Baskerville Old Face" panose="02020602080505020303" pitchFamily="18" charset="0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bg1"/>
                </a:solidFill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28228" y="1571312"/>
            <a:ext cx="78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01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28228" y="3101804"/>
            <a:ext cx="78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02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28228" y="4630803"/>
            <a:ext cx="78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03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30141-DEBD-4AA7-9B4B-7B1BC0F5E510}"/>
              </a:ext>
            </a:extLst>
          </p:cNvPr>
          <p:cNvGrpSpPr/>
          <p:nvPr/>
        </p:nvGrpSpPr>
        <p:grpSpPr>
          <a:xfrm>
            <a:off x="8698734" y="194349"/>
            <a:ext cx="6040382" cy="6469303"/>
            <a:chOff x="2057400" y="2322961"/>
            <a:chExt cx="3771900" cy="403973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5E4D6F7-C28D-4F51-A218-479CF2EC6161}"/>
                </a:ext>
              </a:extLst>
            </p:cNvPr>
            <p:cNvGrpSpPr/>
            <p:nvPr/>
          </p:nvGrpSpPr>
          <p:grpSpPr>
            <a:xfrm>
              <a:off x="2057400" y="4203700"/>
              <a:ext cx="3136900" cy="2159000"/>
              <a:chOff x="2057400" y="4203700"/>
              <a:chExt cx="3136900" cy="2159000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31C43491-50C8-4DC5-8C63-405E0F386205}"/>
                  </a:ext>
                </a:extLst>
              </p:cNvPr>
              <p:cNvSpPr/>
              <p:nvPr/>
            </p:nvSpPr>
            <p:spPr>
              <a:xfrm>
                <a:off x="2057400" y="42037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apezoid 39">
                <a:extLst>
                  <a:ext uri="{FF2B5EF4-FFF2-40B4-BE49-F238E27FC236}">
                    <a16:creationId xmlns:a16="http://schemas.microsoft.com/office/drawing/2014/main" id="{94AE92E3-201F-4240-A215-3D4C42E4A350}"/>
                  </a:ext>
                </a:extLst>
              </p:cNvPr>
              <p:cNvSpPr/>
              <p:nvPr/>
            </p:nvSpPr>
            <p:spPr>
              <a:xfrm flipV="1">
                <a:off x="3060700" y="46990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338AF27-86E1-4C74-897A-497039A6809B}"/>
                </a:ext>
              </a:extLst>
            </p:cNvPr>
            <p:cNvGrpSpPr/>
            <p:nvPr/>
          </p:nvGrpSpPr>
          <p:grpSpPr>
            <a:xfrm>
              <a:off x="2692400" y="2322961"/>
              <a:ext cx="3136900" cy="2159000"/>
              <a:chOff x="2057400" y="4203700"/>
              <a:chExt cx="3136900" cy="2159000"/>
            </a:xfrm>
          </p:grpSpPr>
          <p:sp>
            <p:nvSpPr>
              <p:cNvPr id="37" name="Trapezoid 36">
                <a:extLst>
                  <a:ext uri="{FF2B5EF4-FFF2-40B4-BE49-F238E27FC236}">
                    <a16:creationId xmlns:a16="http://schemas.microsoft.com/office/drawing/2014/main" id="{0777BF79-752D-47DF-A851-2F7A78B405AE}"/>
                  </a:ext>
                </a:extLst>
              </p:cNvPr>
              <p:cNvSpPr/>
              <p:nvPr/>
            </p:nvSpPr>
            <p:spPr>
              <a:xfrm>
                <a:off x="2057400" y="42037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rapezoid 37">
                <a:extLst>
                  <a:ext uri="{FF2B5EF4-FFF2-40B4-BE49-F238E27FC236}">
                    <a16:creationId xmlns:a16="http://schemas.microsoft.com/office/drawing/2014/main" id="{ED6FFE83-4649-428A-B952-C3C4B57DAB99}"/>
                  </a:ext>
                </a:extLst>
              </p:cNvPr>
              <p:cNvSpPr/>
              <p:nvPr/>
            </p:nvSpPr>
            <p:spPr>
              <a:xfrm flipV="1">
                <a:off x="3060700" y="4699000"/>
                <a:ext cx="2133600" cy="1663700"/>
              </a:xfrm>
              <a:prstGeom prst="trapezoid">
                <a:avLst/>
              </a:prstGeom>
              <a:noFill/>
              <a:ln w="6350">
                <a:solidFill>
                  <a:schemeClr val="bg1">
                    <a:alpha val="1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7264358" y="1678341"/>
            <a:ext cx="469641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Identify the most / least popular candies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7278336" y="2659742"/>
            <a:ext cx="40738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78336" y="4190998"/>
            <a:ext cx="40738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rapezoid 42">
            <a:extLst>
              <a:ext uri="{FF2B5EF4-FFF2-40B4-BE49-F238E27FC236}">
                <a16:creationId xmlns:a16="http://schemas.microsoft.com/office/drawing/2014/main" id="{50A65A2E-0BDA-4B6E-93B0-482AE8676727}"/>
              </a:ext>
            </a:extLst>
          </p:cNvPr>
          <p:cNvSpPr/>
          <p:nvPr/>
        </p:nvSpPr>
        <p:spPr>
          <a:xfrm>
            <a:off x="10832194" y="6406165"/>
            <a:ext cx="669175" cy="451835"/>
          </a:xfrm>
          <a:prstGeom prst="trapezoid">
            <a:avLst>
              <a:gd name="adj" fmla="val 22598"/>
            </a:avLst>
          </a:prstGeom>
          <a:gradFill>
            <a:gsLst>
              <a:gs pos="0">
                <a:srgbClr val="886952"/>
              </a:gs>
              <a:gs pos="100000">
                <a:srgbClr val="565656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21EC3-86DC-493F-8ADF-51C3E52F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C0BCA-B12A-4ABC-AF11-BF45CCB0F55E}"/>
              </a:ext>
            </a:extLst>
          </p:cNvPr>
          <p:cNvSpPr txBox="1"/>
          <p:nvPr/>
        </p:nvSpPr>
        <p:spPr>
          <a:xfrm>
            <a:off x="7301021" y="3000837"/>
            <a:ext cx="4696414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Identify the variables that could impact the rankings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B98AE-945F-4334-BF2E-CF1D723B40BE}"/>
              </a:ext>
            </a:extLst>
          </p:cNvPr>
          <p:cNvSpPr txBox="1"/>
          <p:nvPr/>
        </p:nvSpPr>
        <p:spPr>
          <a:xfrm>
            <a:off x="7261068" y="4757271"/>
            <a:ext cx="469641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114275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CONTENT FLOW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07659" cy="6858000"/>
          </a:xfrm>
          <a:custGeom>
            <a:avLst/>
            <a:gdLst>
              <a:gd name="connsiteX0" fmla="*/ 0 w 5007659"/>
              <a:gd name="connsiteY0" fmla="*/ 0 h 6858000"/>
              <a:gd name="connsiteX1" fmla="*/ 5007659 w 5007659"/>
              <a:gd name="connsiteY1" fmla="*/ 6856328 h 6858000"/>
              <a:gd name="connsiteX2" fmla="*/ 5007659 w 5007659"/>
              <a:gd name="connsiteY2" fmla="*/ 6858000 h 6858000"/>
              <a:gd name="connsiteX3" fmla="*/ 0 w 50076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7659" h="6858000">
                <a:moveTo>
                  <a:pt x="0" y="0"/>
                </a:moveTo>
                <a:lnTo>
                  <a:pt x="5007659" y="6856328"/>
                </a:lnTo>
                <a:lnTo>
                  <a:pt x="500765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Right Triangle 31"/>
          <p:cNvSpPr/>
          <p:nvPr/>
        </p:nvSpPr>
        <p:spPr>
          <a:xfrm>
            <a:off x="0" y="0"/>
            <a:ext cx="5008880" cy="6858000"/>
          </a:xfrm>
          <a:prstGeom prst="rtTriangle">
            <a:avLst/>
          </a:prstGeom>
          <a:solidFill>
            <a:schemeClr val="bg2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86180" y="1783807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1.</a:t>
            </a:r>
          </a:p>
        </p:txBody>
      </p:sp>
      <p:sp>
        <p:nvSpPr>
          <p:cNvPr id="50" name="Oval 49"/>
          <p:cNvSpPr/>
          <p:nvPr/>
        </p:nvSpPr>
        <p:spPr>
          <a:xfrm>
            <a:off x="2079649" y="3042920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2.</a:t>
            </a:r>
          </a:p>
        </p:txBody>
      </p:sp>
      <p:sp>
        <p:nvSpPr>
          <p:cNvPr id="51" name="Oval 50"/>
          <p:cNvSpPr/>
          <p:nvPr/>
        </p:nvSpPr>
        <p:spPr>
          <a:xfrm>
            <a:off x="2933089" y="4302033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3.</a:t>
            </a:r>
          </a:p>
        </p:txBody>
      </p:sp>
      <p:sp>
        <p:nvSpPr>
          <p:cNvPr id="52" name="Oval 51"/>
          <p:cNvSpPr/>
          <p:nvPr/>
        </p:nvSpPr>
        <p:spPr>
          <a:xfrm>
            <a:off x="4030369" y="5561145"/>
            <a:ext cx="721360" cy="721360"/>
          </a:xfrm>
          <a:prstGeom prst="ellipse">
            <a:avLst/>
          </a:prstGeom>
          <a:solidFill>
            <a:srgbClr val="BC9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gency FB" panose="020B0503020202020204" pitchFamily="34" charset="0"/>
              </a:rPr>
              <a:t>4.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62766" y="2022289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Defining the Problem Statement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75284" y="1948806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Problem Statement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07136" y="1799719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437316" y="3058832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65436" y="4318021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288481" y="5577057"/>
            <a:ext cx="510451" cy="689536"/>
          </a:xfrm>
          <a:prstGeom prst="line">
            <a:avLst/>
          </a:prstGeom>
          <a:ln>
            <a:solidFill>
              <a:srgbClr val="C9BC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481686" y="1578974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11866" y="2838087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339986" y="4097276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263031" y="5356312"/>
            <a:ext cx="510451" cy="689536"/>
          </a:xfrm>
          <a:prstGeom prst="line">
            <a:avLst/>
          </a:prstGeom>
          <a:ln>
            <a:solidFill>
              <a:srgbClr val="624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46B76-B085-4AA3-AE9C-DD2324A1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47227-AEA4-40F1-9579-28374426078E}"/>
              </a:ext>
            </a:extLst>
          </p:cNvPr>
          <p:cNvSpPr txBox="1"/>
          <p:nvPr/>
        </p:nvSpPr>
        <p:spPr>
          <a:xfrm>
            <a:off x="4947648" y="3157379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Exploratory Data Analysis of the dataset to gain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583A9-851E-4D38-A04E-71CC00E39F62}"/>
              </a:ext>
            </a:extLst>
          </p:cNvPr>
          <p:cNvSpPr txBox="1"/>
          <p:nvPr/>
        </p:nvSpPr>
        <p:spPr>
          <a:xfrm>
            <a:off x="2864045" y="3143836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9619E-2035-44D2-9804-671439992CE6}"/>
              </a:ext>
            </a:extLst>
          </p:cNvPr>
          <p:cNvSpPr txBox="1"/>
          <p:nvPr/>
        </p:nvSpPr>
        <p:spPr>
          <a:xfrm>
            <a:off x="5901337" y="4441967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Identify, Build &amp; Evaluate the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5643E-EA50-4F0B-B470-7FA58ECC6115}"/>
              </a:ext>
            </a:extLst>
          </p:cNvPr>
          <p:cNvSpPr txBox="1"/>
          <p:nvPr/>
        </p:nvSpPr>
        <p:spPr>
          <a:xfrm>
            <a:off x="3716632" y="4403024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Predictive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5FB8-8D4B-4E08-8AD3-EF3F3DF2C91D}"/>
              </a:ext>
            </a:extLst>
          </p:cNvPr>
          <p:cNvSpPr txBox="1"/>
          <p:nvPr/>
        </p:nvSpPr>
        <p:spPr>
          <a:xfrm>
            <a:off x="6989678" y="5740251"/>
            <a:ext cx="427932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573F3B"/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Insights &amp; Recommend the best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96017-26F4-4D9C-829C-0931B0D27C8A}"/>
              </a:ext>
            </a:extLst>
          </p:cNvPr>
          <p:cNvSpPr txBox="1"/>
          <p:nvPr/>
        </p:nvSpPr>
        <p:spPr>
          <a:xfrm>
            <a:off x="4801924" y="5701233"/>
            <a:ext cx="24620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gency FB" panose="020B0503020202020204" pitchFamily="34" charset="0"/>
                <a:cs typeface="Calibri Light" panose="020F0302020204030204" pitchFamily="34" charset="0"/>
              </a:rPr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790D05-AF3A-422F-977C-B3F4DC97F8F1}"/>
              </a:ext>
            </a:extLst>
          </p:cNvPr>
          <p:cNvSpPr/>
          <p:nvPr/>
        </p:nvSpPr>
        <p:spPr>
          <a:xfrm>
            <a:off x="1907540" y="2881401"/>
            <a:ext cx="7235758" cy="978684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Which are the most &amp; least popular candies?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CCE797-FC49-4BEF-8A1C-F9B1F7410D46}"/>
              </a:ext>
            </a:extLst>
          </p:cNvPr>
          <p:cNvSpPr txBox="1"/>
          <p:nvPr/>
        </p:nvSpPr>
        <p:spPr>
          <a:xfrm>
            <a:off x="4153953" y="2231374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949CA-61E9-4CF6-AD0A-E45A99D0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10" y="3613356"/>
            <a:ext cx="5570173" cy="2736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E3F7A-85FD-468D-AD31-186FC1CB9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51" y="1283521"/>
            <a:ext cx="5980322" cy="2634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0A7BA278-372D-428E-BA5E-1D3249BFB886}"/>
              </a:ext>
            </a:extLst>
          </p:cNvPr>
          <p:cNvSpPr/>
          <p:nvPr/>
        </p:nvSpPr>
        <p:spPr>
          <a:xfrm>
            <a:off x="6411310" y="1878972"/>
            <a:ext cx="4102156" cy="1217294"/>
          </a:xfrm>
          <a:prstGeom prst="wedgeEllipseCallout">
            <a:avLst>
              <a:gd name="adj1" fmla="val -54397"/>
              <a:gd name="adj2" fmla="val 40595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Reese's Peanut Butter cup, Reese's Miniatures and Twix are the most popular candies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4F4F8EDF-E7E8-46BB-8FED-CFC6BE944248}"/>
              </a:ext>
            </a:extLst>
          </p:cNvPr>
          <p:cNvSpPr/>
          <p:nvPr/>
        </p:nvSpPr>
        <p:spPr>
          <a:xfrm>
            <a:off x="1678535" y="4524445"/>
            <a:ext cx="4102156" cy="1217294"/>
          </a:xfrm>
          <a:prstGeom prst="wedgeEllipseCallout">
            <a:avLst>
              <a:gd name="adj1" fmla="val 60900"/>
              <a:gd name="adj2" fmla="val 4404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Least popular candies are Nik L Nip, Boston Baked Beans and Chiclets</a:t>
            </a:r>
          </a:p>
        </p:txBody>
      </p:sp>
    </p:spTree>
    <p:extLst>
      <p:ext uri="{BB962C8B-B14F-4D97-AF65-F5344CB8AC3E}">
        <p14:creationId xmlns:p14="http://schemas.microsoft.com/office/powerpoint/2010/main" val="18653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How candy characteristics are co-related?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CCE797-FC49-4BEF-8A1C-F9B1F7410D46}"/>
              </a:ext>
            </a:extLst>
          </p:cNvPr>
          <p:cNvSpPr txBox="1"/>
          <p:nvPr/>
        </p:nvSpPr>
        <p:spPr>
          <a:xfrm>
            <a:off x="4153953" y="2231374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13FDF-BE43-42B9-9F5D-67912ABC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68" y="1551907"/>
            <a:ext cx="7041932" cy="5017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B2C785CE-4550-47BF-9336-2A8124199736}"/>
              </a:ext>
            </a:extLst>
          </p:cNvPr>
          <p:cNvSpPr/>
          <p:nvPr/>
        </p:nvSpPr>
        <p:spPr>
          <a:xfrm>
            <a:off x="7441324" y="1551908"/>
            <a:ext cx="4635062" cy="4785830"/>
          </a:xfrm>
          <a:prstGeom prst="verticalScroll">
            <a:avLst/>
          </a:prstGeom>
          <a:solidFill>
            <a:schemeClr val="accent4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19323-91D1-4092-933B-5203E3170C9E}"/>
              </a:ext>
            </a:extLst>
          </p:cNvPr>
          <p:cNvSpPr txBox="1"/>
          <p:nvPr/>
        </p:nvSpPr>
        <p:spPr>
          <a:xfrm>
            <a:off x="8146716" y="2392275"/>
            <a:ext cx="3175293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High Win percentage candies contain Chocolate, followed by being a Bar and having Peanuts/Almonds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Popular candies are bit higher in Price and Sugar percentages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Chocolate is not found in fruity candies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Price of Chocolate or Bar candies are more while Fruity candies are least expensive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Fruity candies are hard as compared to the others</a:t>
            </a:r>
          </a:p>
        </p:txBody>
      </p:sp>
    </p:spTree>
    <p:extLst>
      <p:ext uri="{BB962C8B-B14F-4D97-AF65-F5344CB8AC3E}">
        <p14:creationId xmlns:p14="http://schemas.microsoft.com/office/powerpoint/2010/main" val="5736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which characteristics impact win percentage?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1F54D-C3F1-4383-8FB8-5631F3DC84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28574" y="1252224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160ACD-A0F6-42E9-A214-8B6797FDBB4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193" y="2499820"/>
            <a:ext cx="3657600" cy="36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C1DCB8-C8E5-4B53-B023-9E14BE7B2A1D}"/>
              </a:ext>
            </a:extLst>
          </p:cNvPr>
          <p:cNvSpPr txBox="1"/>
          <p:nvPr/>
        </p:nvSpPr>
        <p:spPr>
          <a:xfrm>
            <a:off x="976502" y="5443033"/>
            <a:ext cx="6190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gency FB" panose="020B0503020202020204" pitchFamily="34" charset="0"/>
              </a:rPr>
              <a:t>43.5% </a:t>
            </a:r>
            <a:r>
              <a:rPr lang="en-US" dirty="0">
                <a:latin typeface="Agency FB" panose="020B0503020202020204" pitchFamily="34" charset="0"/>
              </a:rPr>
              <a:t>of the candies contain Chocolate and have high win percentage</a:t>
            </a:r>
          </a:p>
        </p:txBody>
      </p:sp>
    </p:spTree>
    <p:extLst>
      <p:ext uri="{BB962C8B-B14F-4D97-AF65-F5344CB8AC3E}">
        <p14:creationId xmlns:p14="http://schemas.microsoft.com/office/powerpoint/2010/main" val="27158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3244645"/>
            <a:chOff x="0" y="0"/>
            <a:chExt cx="12192000" cy="324464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903" b="44355"/>
            <a:stretch/>
          </p:blipFill>
          <p:spPr>
            <a:xfrm>
              <a:off x="0" y="0"/>
              <a:ext cx="12192000" cy="3244645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0"/>
              <a:ext cx="12192000" cy="3244645"/>
            </a:xfrm>
            <a:prstGeom prst="rect">
              <a:avLst/>
            </a:prstGeom>
            <a:gradFill>
              <a:gsLst>
                <a:gs pos="0">
                  <a:schemeClr val="bg1">
                    <a:alpha val="79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686"/>
            <a:ext cx="12192000" cy="85606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Algerian" panose="04020705040A02060702" pitchFamily="82" charset="0"/>
              </a:rPr>
              <a:t>which characteristics impact win percentage?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837386-6D03-4CEA-A6FD-B7263982C252}"/>
              </a:ext>
            </a:extLst>
          </p:cNvPr>
          <p:cNvSpPr txBox="1"/>
          <p:nvPr/>
        </p:nvSpPr>
        <p:spPr>
          <a:xfrm>
            <a:off x="6313596" y="4956225"/>
            <a:ext cx="170699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B716C-3F03-4A6D-A145-DB4FE82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BE41-C744-4DDD-949A-38A6128021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1DCB8-C8E5-4B53-B023-9E14BE7B2A1D}"/>
              </a:ext>
            </a:extLst>
          </p:cNvPr>
          <p:cNvSpPr txBox="1"/>
          <p:nvPr/>
        </p:nvSpPr>
        <p:spPr>
          <a:xfrm>
            <a:off x="976502" y="5443033"/>
            <a:ext cx="6190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gency FB" panose="020B0503020202020204" pitchFamily="34" charset="0"/>
              </a:rPr>
              <a:t>45% </a:t>
            </a:r>
            <a:r>
              <a:rPr lang="en-US" dirty="0">
                <a:latin typeface="Agency FB" panose="020B0503020202020204" pitchFamily="34" charset="0"/>
              </a:rPr>
              <a:t>of the candies have Fruity flavor but have low win percentage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E1760-D875-4925-BAFE-849227B0FDF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" y="1251258"/>
            <a:ext cx="3661329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E87E9-0B78-4F8E-B5FF-C6699E9F4DC9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59168" y="2496312"/>
            <a:ext cx="3661329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40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7651</TotalTime>
  <Words>1061</Words>
  <Application>Microsoft Office PowerPoint</Application>
  <PresentationFormat>Widescreen</PresentationFormat>
  <Paragraphs>265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Agency FB</vt:lpstr>
      <vt:lpstr>Algerian</vt:lpstr>
      <vt:lpstr>Arial</vt:lpstr>
      <vt:lpstr>Baskerville Old Face</vt:lpstr>
      <vt:lpstr>Calibri</vt:lpstr>
      <vt:lpstr>Calibri Light</vt:lpstr>
      <vt:lpstr>Office Theme</vt:lpstr>
      <vt:lpstr>PowerPoint Presentation</vt:lpstr>
      <vt:lpstr>Dataset details</vt:lpstr>
      <vt:lpstr>CONTENT FLOW</vt:lpstr>
      <vt:lpstr>PowerPoint Presentation</vt:lpstr>
      <vt:lpstr>CONTENT FLOW</vt:lpstr>
      <vt:lpstr>Which are the most &amp; least popular candies?</vt:lpstr>
      <vt:lpstr>How candy characteristics are co-related?</vt:lpstr>
      <vt:lpstr>which characteristics impact win percentage?</vt:lpstr>
      <vt:lpstr>which characteristics impact win percentage?</vt:lpstr>
      <vt:lpstr>which characteristics impact win percentage?</vt:lpstr>
      <vt:lpstr>which characteristics impact win percentage?</vt:lpstr>
      <vt:lpstr>which characteristics impact win percentage?</vt:lpstr>
      <vt:lpstr>which characteristics impact win percentage?</vt:lpstr>
      <vt:lpstr>which characteristics impact win percentage?</vt:lpstr>
      <vt:lpstr>which characteristics impact win percentage?</vt:lpstr>
      <vt:lpstr>How candy characteristics co-related with sugar, price &amp; win percentages?</vt:lpstr>
      <vt:lpstr>How candy characteristics co-related with sugar, price &amp; win percentages?</vt:lpstr>
      <vt:lpstr>How candy characteristics co-related with sugar, price &amp; win percentages?</vt:lpstr>
      <vt:lpstr>How candy characteristics co-related with sugar, price &amp; win percentages?</vt:lpstr>
      <vt:lpstr>How candy characteristics co-related with sugar, price &amp; win percentages?</vt:lpstr>
      <vt:lpstr>How candy characteristics co-related with sugar, price &amp; win percentages?</vt:lpstr>
      <vt:lpstr>How candy characteristics co-related with sugar, price &amp; win percentages?</vt:lpstr>
      <vt:lpstr>How candy characteristics co-related with sugar, price &amp; win percentages?</vt:lpstr>
      <vt:lpstr>How candy characteristics co-related with sugar, price &amp; win percentages?</vt:lpstr>
      <vt:lpstr>CONTENT FLOW</vt:lpstr>
      <vt:lpstr>Predictive modeling</vt:lpstr>
      <vt:lpstr>Model evaluation</vt:lpstr>
      <vt:lpstr>CONTENT FLOW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Virmani, Gaurav</cp:lastModifiedBy>
  <cp:revision>206</cp:revision>
  <dcterms:created xsi:type="dcterms:W3CDTF">2019-07-31T07:16:16Z</dcterms:created>
  <dcterms:modified xsi:type="dcterms:W3CDTF">2020-10-02T13:48:45Z</dcterms:modified>
</cp:coreProperties>
</file>